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1"/>
  </p:notesMasterIdLst>
  <p:sldIdLst>
    <p:sldId id="256" r:id="rId5"/>
    <p:sldId id="290" r:id="rId6"/>
    <p:sldId id="291" r:id="rId7"/>
    <p:sldId id="292" r:id="rId8"/>
    <p:sldId id="301" r:id="rId9"/>
    <p:sldId id="302" r:id="rId10"/>
    <p:sldId id="303" r:id="rId11"/>
    <p:sldId id="304" r:id="rId12"/>
    <p:sldId id="305" r:id="rId13"/>
    <p:sldId id="308" r:id="rId14"/>
    <p:sldId id="309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1" r:id="rId23"/>
    <p:sldId id="306" r:id="rId24"/>
    <p:sldId id="329" r:id="rId25"/>
    <p:sldId id="324" r:id="rId26"/>
    <p:sldId id="325" r:id="rId27"/>
    <p:sldId id="326" r:id="rId28"/>
    <p:sldId id="328" r:id="rId29"/>
    <p:sldId id="32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1C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rgbClr val="FFFFFF"/>
              </a:solidFill>
            </a:rPr>
            <a:t>Just sell backlog. 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rgbClr val="FFFFFF"/>
              </a:solidFill>
            </a:rPr>
            <a:t>Time management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rgbClr val="FFFFFF"/>
              </a:solidFill>
            </a:rPr>
            <a:t>improvements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C2746949-DF3A-47F8-BE23-15408671CA69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9609B706-0008-4152-B5D2-131371D11C1C}" type="pres">
      <dgm:prSet presAssocID="{40FC4FFE-8987-4A26-B7F4-8A516F18ADAE}" presName="compNode" presStyleCnt="0"/>
      <dgm:spPr/>
    </dgm:pt>
    <dgm:pt modelId="{548EEB50-E198-46DC-A51D-CD6665332CF1}" type="pres">
      <dgm:prSet presAssocID="{40FC4FFE-8987-4A26-B7F4-8A516F18ADAE}" presName="iconBgRect" presStyleLbl="bgShp" presStyleIdx="0" presStyleCnt="3"/>
      <dgm:spPr>
        <a:solidFill>
          <a:schemeClr val="tx1"/>
        </a:solidFill>
      </dgm:spPr>
    </dgm:pt>
    <dgm:pt modelId="{0F3C8CDE-2535-4A9E-9F05-71C8E15FECA2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29E3E790-F7F4-4A2A-AC18-E3DD8B2952E4}" type="pres">
      <dgm:prSet presAssocID="{40FC4FFE-8987-4A26-B7F4-8A516F18ADAE}" presName="spaceRect" presStyleCnt="0"/>
      <dgm:spPr/>
    </dgm:pt>
    <dgm:pt modelId="{BF19EF75-3DD9-4509-87B3-2062BD5E8188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295C80C-115C-4C17-98C1-F40759747FF0}" type="pres">
      <dgm:prSet presAssocID="{5B62599A-5C9B-48E7-896E-EA782AC60C8B}" presName="sibTrans" presStyleCnt="0"/>
      <dgm:spPr/>
    </dgm:pt>
    <dgm:pt modelId="{71606108-68CF-4DD9-9790-BFC9B90D1AA5}" type="pres">
      <dgm:prSet presAssocID="{49225C73-1633-42F1-AB3B-7CB183E5F8B8}" presName="compNode" presStyleCnt="0"/>
      <dgm:spPr/>
    </dgm:pt>
    <dgm:pt modelId="{0E43E57B-3E14-4E3B-A1BC-731AF65D8189}" type="pres">
      <dgm:prSet presAssocID="{49225C73-1633-42F1-AB3B-7CB183E5F8B8}" presName="iconBgRect" presStyleLbl="bgShp" presStyleIdx="1" presStyleCnt="3"/>
      <dgm:spPr>
        <a:solidFill>
          <a:schemeClr val="tx1"/>
        </a:solidFill>
      </dgm:spPr>
    </dgm:pt>
    <dgm:pt modelId="{EF896D61-E2C6-4762-9CCB-8A3825442A05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rglass 60% with solid fill"/>
        </a:ext>
      </dgm:extLst>
    </dgm:pt>
    <dgm:pt modelId="{7597C331-0A41-4EBD-AA3A-AD9D1DCC735B}" type="pres">
      <dgm:prSet presAssocID="{49225C73-1633-42F1-AB3B-7CB183E5F8B8}" presName="spaceRect" presStyleCnt="0"/>
      <dgm:spPr/>
    </dgm:pt>
    <dgm:pt modelId="{D8E57ADC-01F3-4CB4-9B5C-B17D5DD902C1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22CD2E64-8EFB-4A81-BDE0-BAC66A1EF20A}" type="pres">
      <dgm:prSet presAssocID="{9646853A-8964-4519-A5B1-0B7D18B2983D}" presName="sibTrans" presStyleCnt="0"/>
      <dgm:spPr/>
    </dgm:pt>
    <dgm:pt modelId="{8F91CD95-C257-42E7-BE07-4A27C5275B00}" type="pres">
      <dgm:prSet presAssocID="{1C383F32-22E8-4F62-A3E0-BDC3D5F48992}" presName="compNode" presStyleCnt="0"/>
      <dgm:spPr/>
    </dgm:pt>
    <dgm:pt modelId="{10124FE6-EB36-46FB-90EB-DF0D18AF4333}" type="pres">
      <dgm:prSet presAssocID="{1C383F32-22E8-4F62-A3E0-BDC3D5F48992}" presName="iconBgRect" presStyleLbl="bgShp" presStyleIdx="2" presStyleCnt="3"/>
      <dgm:spPr>
        <a:solidFill>
          <a:schemeClr val="tx1"/>
        </a:solidFill>
      </dgm:spPr>
    </dgm:pt>
    <dgm:pt modelId="{E67DBE83-9179-4F07-B983-5E0B15CC4DBB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yramid with Levels"/>
        </a:ext>
      </dgm:extLst>
    </dgm:pt>
    <dgm:pt modelId="{2976F799-F1FB-4756-97A5-A4DFF9A2E2AC}" type="pres">
      <dgm:prSet presAssocID="{1C383F32-22E8-4F62-A3E0-BDC3D5F48992}" presName="spaceRect" presStyleCnt="0"/>
      <dgm:spPr/>
    </dgm:pt>
    <dgm:pt modelId="{35534CAE-90F8-4027-8721-7824AD52F808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03DF3A66-E2FE-4C40-9519-197F4109CA73}" type="presOf" srcId="{40FC4FFE-8987-4A26-B7F4-8A516F18ADAE}" destId="{BF19EF75-3DD9-4509-87B3-2062BD5E818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2BAA6690-21F0-477F-9C92-C879BE358F74}" type="presOf" srcId="{1C383F32-22E8-4F62-A3E0-BDC3D5F48992}" destId="{35534CAE-90F8-4027-8721-7824AD52F808}" srcOrd="0" destOrd="0" presId="urn:microsoft.com/office/officeart/2018/5/layout/IconCircleLabelList"/>
    <dgm:cxn modelId="{EA1E98E3-AA00-4C95-8CAA-F371871E9AFF}" type="presOf" srcId="{49225C73-1633-42F1-AB3B-7CB183E5F8B8}" destId="{D8E57ADC-01F3-4CB4-9B5C-B17D5DD902C1}" srcOrd="0" destOrd="0" presId="urn:microsoft.com/office/officeart/2018/5/layout/IconCircleLabelList"/>
    <dgm:cxn modelId="{C899F3E5-335A-46C2-A99A-0757D25BCFD6}" type="presOf" srcId="{01A66772-F185-4D58-B8BB-E9370D7A7A2B}" destId="{C2746949-DF3A-47F8-BE23-15408671CA69}" srcOrd="0" destOrd="0" presId="urn:microsoft.com/office/officeart/2018/5/layout/IconCircleLabelList"/>
    <dgm:cxn modelId="{6F3DCB06-1E23-4182-8D0B-9BD0505D4215}" type="presParOf" srcId="{C2746949-DF3A-47F8-BE23-15408671CA69}" destId="{9609B706-0008-4152-B5D2-131371D11C1C}" srcOrd="0" destOrd="0" presId="urn:microsoft.com/office/officeart/2018/5/layout/IconCircleLabelList"/>
    <dgm:cxn modelId="{4F31065E-9429-4132-A2A6-379003646779}" type="presParOf" srcId="{9609B706-0008-4152-B5D2-131371D11C1C}" destId="{548EEB50-E198-46DC-A51D-CD6665332CF1}" srcOrd="0" destOrd="0" presId="urn:microsoft.com/office/officeart/2018/5/layout/IconCircleLabelList"/>
    <dgm:cxn modelId="{0C43BC87-D5B0-4474-A14A-2C014D1E95C5}" type="presParOf" srcId="{9609B706-0008-4152-B5D2-131371D11C1C}" destId="{0F3C8CDE-2535-4A9E-9F05-71C8E15FECA2}" srcOrd="1" destOrd="0" presId="urn:microsoft.com/office/officeart/2018/5/layout/IconCircleLabelList"/>
    <dgm:cxn modelId="{455710A6-E800-4CC2-94F6-34E1CD884A96}" type="presParOf" srcId="{9609B706-0008-4152-B5D2-131371D11C1C}" destId="{29E3E790-F7F4-4A2A-AC18-E3DD8B2952E4}" srcOrd="2" destOrd="0" presId="urn:microsoft.com/office/officeart/2018/5/layout/IconCircleLabelList"/>
    <dgm:cxn modelId="{D9113131-F8F9-4B90-B5F2-7B2AE143E569}" type="presParOf" srcId="{9609B706-0008-4152-B5D2-131371D11C1C}" destId="{BF19EF75-3DD9-4509-87B3-2062BD5E8188}" srcOrd="3" destOrd="0" presId="urn:microsoft.com/office/officeart/2018/5/layout/IconCircleLabelList"/>
    <dgm:cxn modelId="{C879AF39-3C5E-4009-BCAA-E7E115498D16}" type="presParOf" srcId="{C2746949-DF3A-47F8-BE23-15408671CA69}" destId="{F295C80C-115C-4C17-98C1-F40759747FF0}" srcOrd="1" destOrd="0" presId="urn:microsoft.com/office/officeart/2018/5/layout/IconCircleLabelList"/>
    <dgm:cxn modelId="{D77F1703-42D2-4F54-98F3-DCC55AF97148}" type="presParOf" srcId="{C2746949-DF3A-47F8-BE23-15408671CA69}" destId="{71606108-68CF-4DD9-9790-BFC9B90D1AA5}" srcOrd="2" destOrd="0" presId="urn:microsoft.com/office/officeart/2018/5/layout/IconCircleLabelList"/>
    <dgm:cxn modelId="{8A25BE8A-E38C-4218-AC63-ED33B90D5BE2}" type="presParOf" srcId="{71606108-68CF-4DD9-9790-BFC9B90D1AA5}" destId="{0E43E57B-3E14-4E3B-A1BC-731AF65D8189}" srcOrd="0" destOrd="0" presId="urn:microsoft.com/office/officeart/2018/5/layout/IconCircleLabelList"/>
    <dgm:cxn modelId="{F0FF4EAB-BC5F-4082-AB11-2EA26AA38663}" type="presParOf" srcId="{71606108-68CF-4DD9-9790-BFC9B90D1AA5}" destId="{EF896D61-E2C6-4762-9CCB-8A3825442A05}" srcOrd="1" destOrd="0" presId="urn:microsoft.com/office/officeart/2018/5/layout/IconCircleLabelList"/>
    <dgm:cxn modelId="{6C53DDC7-BA1A-4A57-A4D6-2B71B78E21B6}" type="presParOf" srcId="{71606108-68CF-4DD9-9790-BFC9B90D1AA5}" destId="{7597C331-0A41-4EBD-AA3A-AD9D1DCC735B}" srcOrd="2" destOrd="0" presId="urn:microsoft.com/office/officeart/2018/5/layout/IconCircleLabelList"/>
    <dgm:cxn modelId="{45E78FE8-5F68-484E-AF73-84457DCE774D}" type="presParOf" srcId="{71606108-68CF-4DD9-9790-BFC9B90D1AA5}" destId="{D8E57ADC-01F3-4CB4-9B5C-B17D5DD902C1}" srcOrd="3" destOrd="0" presId="urn:microsoft.com/office/officeart/2018/5/layout/IconCircleLabelList"/>
    <dgm:cxn modelId="{7BFF00EE-48F0-4430-9D62-DFD9E8B9302A}" type="presParOf" srcId="{C2746949-DF3A-47F8-BE23-15408671CA69}" destId="{22CD2E64-8EFB-4A81-BDE0-BAC66A1EF20A}" srcOrd="3" destOrd="0" presId="urn:microsoft.com/office/officeart/2018/5/layout/IconCircleLabelList"/>
    <dgm:cxn modelId="{6E240FAE-0076-46B7-8E15-15970BB81218}" type="presParOf" srcId="{C2746949-DF3A-47F8-BE23-15408671CA69}" destId="{8F91CD95-C257-42E7-BE07-4A27C5275B00}" srcOrd="4" destOrd="0" presId="urn:microsoft.com/office/officeart/2018/5/layout/IconCircleLabelList"/>
    <dgm:cxn modelId="{D5652ACF-792F-41AE-89A4-740520517220}" type="presParOf" srcId="{8F91CD95-C257-42E7-BE07-4A27C5275B00}" destId="{10124FE6-EB36-46FB-90EB-DF0D18AF4333}" srcOrd="0" destOrd="0" presId="urn:microsoft.com/office/officeart/2018/5/layout/IconCircleLabelList"/>
    <dgm:cxn modelId="{32CCB006-4239-44A9-9FA2-9D82D73D7B3D}" type="presParOf" srcId="{8F91CD95-C257-42E7-BE07-4A27C5275B00}" destId="{E67DBE83-9179-4F07-B983-5E0B15CC4DBB}" srcOrd="1" destOrd="0" presId="urn:microsoft.com/office/officeart/2018/5/layout/IconCircleLabelList"/>
    <dgm:cxn modelId="{4A433AEA-62C9-4F51-8147-B3033F0B330A}" type="presParOf" srcId="{8F91CD95-C257-42E7-BE07-4A27C5275B00}" destId="{2976F799-F1FB-4756-97A5-A4DFF9A2E2AC}" srcOrd="2" destOrd="0" presId="urn:microsoft.com/office/officeart/2018/5/layout/IconCircleLabelList"/>
    <dgm:cxn modelId="{D7EFCD18-68C6-423F-A96D-50CABE3DDE7D}" type="presParOf" srcId="{8F91CD95-C257-42E7-BE07-4A27C5275B00}" destId="{35534CAE-90F8-4027-8721-7824AD52F80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6BA8678-8E8A-43F2-93EA-C3EC6FECABA9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</dgm:ptLst>
  <dgm:cxnLst>
    <dgm:cxn modelId="{B8543550-4971-4B2B-BE45-5B551774F32B}" type="presOf" srcId="{01A66772-F185-4D58-B8BB-E9370D7A7A2B}" destId="{26BA8678-8E8A-43F2-93EA-C3EC6FECABA9}" srcOrd="0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6BA8678-8E8A-43F2-93EA-C3EC6FECABA9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</dgm:ptLst>
  <dgm:cxnLst>
    <dgm:cxn modelId="{B8543550-4971-4B2B-BE45-5B551774F32B}" type="presOf" srcId="{01A66772-F185-4D58-B8BB-E9370D7A7A2B}" destId="{26BA8678-8E8A-43F2-93EA-C3EC6FECABA9}" srcOrd="0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6BA8678-8E8A-43F2-93EA-C3EC6FECABA9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</dgm:ptLst>
  <dgm:cxnLst>
    <dgm:cxn modelId="{B8543550-4971-4B2B-BE45-5B551774F32B}" type="presOf" srcId="{01A66772-F185-4D58-B8BB-E9370D7A7A2B}" destId="{26BA8678-8E8A-43F2-93EA-C3EC6FECABA9}" srcOrd="0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8EEB50-E198-46DC-A51D-CD6665332CF1}">
      <dsp:nvSpPr>
        <dsp:cNvPr id="0" name=""/>
        <dsp:cNvSpPr/>
      </dsp:nvSpPr>
      <dsp:spPr>
        <a:xfrm>
          <a:off x="614381" y="503862"/>
          <a:ext cx="1749937" cy="1749937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C8CDE-2535-4A9E-9F05-71C8E15FECA2}">
      <dsp:nvSpPr>
        <dsp:cNvPr id="0" name=""/>
        <dsp:cNvSpPr/>
      </dsp:nvSpPr>
      <dsp:spPr>
        <a:xfrm>
          <a:off x="987318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19EF75-3DD9-4509-87B3-2062BD5E8188}">
      <dsp:nvSpPr>
        <dsp:cNvPr id="0" name=""/>
        <dsp:cNvSpPr/>
      </dsp:nvSpPr>
      <dsp:spPr>
        <a:xfrm>
          <a:off x="54974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>
              <a:solidFill>
                <a:srgbClr val="FFFFFF"/>
              </a:solidFill>
            </a:rPr>
            <a:t>Just sell backlog. </a:t>
          </a:r>
        </a:p>
      </dsp:txBody>
      <dsp:txXfrm>
        <a:off x="54974" y="2798862"/>
        <a:ext cx="2868750" cy="720000"/>
      </dsp:txXfrm>
    </dsp:sp>
    <dsp:sp modelId="{0E43E57B-3E14-4E3B-A1BC-731AF65D8189}">
      <dsp:nvSpPr>
        <dsp:cNvPr id="0" name=""/>
        <dsp:cNvSpPr/>
      </dsp:nvSpPr>
      <dsp:spPr>
        <a:xfrm>
          <a:off x="3985162" y="503862"/>
          <a:ext cx="1749937" cy="1749937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896D61-E2C6-4762-9CCB-8A3825442A05}">
      <dsp:nvSpPr>
        <dsp:cNvPr id="0" name=""/>
        <dsp:cNvSpPr/>
      </dsp:nvSpPr>
      <dsp:spPr>
        <a:xfrm>
          <a:off x="4358099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57ADC-01F3-4CB4-9B5C-B17D5DD902C1}">
      <dsp:nvSpPr>
        <dsp:cNvPr id="0" name=""/>
        <dsp:cNvSpPr/>
      </dsp:nvSpPr>
      <dsp:spPr>
        <a:xfrm>
          <a:off x="3425756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>
              <a:solidFill>
                <a:srgbClr val="FFFFFF"/>
              </a:solidFill>
            </a:rPr>
            <a:t>Time management</a:t>
          </a:r>
        </a:p>
      </dsp:txBody>
      <dsp:txXfrm>
        <a:off x="3425756" y="2798862"/>
        <a:ext cx="2868750" cy="720000"/>
      </dsp:txXfrm>
    </dsp:sp>
    <dsp:sp modelId="{10124FE6-EB36-46FB-90EB-DF0D18AF4333}">
      <dsp:nvSpPr>
        <dsp:cNvPr id="0" name=""/>
        <dsp:cNvSpPr/>
      </dsp:nvSpPr>
      <dsp:spPr>
        <a:xfrm>
          <a:off x="7355943" y="503862"/>
          <a:ext cx="1749937" cy="1749937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7DBE83-9179-4F07-B983-5E0B15CC4DBB}">
      <dsp:nvSpPr>
        <dsp:cNvPr id="0" name=""/>
        <dsp:cNvSpPr/>
      </dsp:nvSpPr>
      <dsp:spPr>
        <a:xfrm>
          <a:off x="7728881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534CAE-90F8-4027-8721-7824AD52F808}">
      <dsp:nvSpPr>
        <dsp:cNvPr id="0" name=""/>
        <dsp:cNvSpPr/>
      </dsp:nvSpPr>
      <dsp:spPr>
        <a:xfrm>
          <a:off x="6796537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>
              <a:solidFill>
                <a:srgbClr val="FFFFFF"/>
              </a:solidFill>
            </a:rPr>
            <a:t>improvements</a:t>
          </a:r>
        </a:p>
      </dsp:txBody>
      <dsp:txXfrm>
        <a:off x="6796537" y="2798862"/>
        <a:ext cx="286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2/5/2024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2/5/2024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2/5/2024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2/5/2024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2/5/2024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2/5/2024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2/5/2024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Autofit/>
          </a:bodyPr>
          <a:lstStyle/>
          <a:p>
            <a:r>
              <a:rPr lang="pt-BR" altLang="ko-KR" sz="2200" dirty="0">
                <a:solidFill>
                  <a:schemeClr val="bg1"/>
                </a:solidFill>
              </a:rPr>
              <a:t>Karina de Vargas Pereira, Bo Kyung Kim, Xing Huang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47A1D16-E1A5-9361-83DD-E9B067AAE148}"/>
              </a:ext>
            </a:extLst>
          </p:cNvPr>
          <p:cNvSpPr txBox="1"/>
          <p:nvPr/>
        </p:nvSpPr>
        <p:spPr>
          <a:xfrm>
            <a:off x="4309349" y="3227439"/>
            <a:ext cx="3069879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indent="0" defTabSz="91440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200">
                <a:solidFill>
                  <a:schemeClr val="bg1"/>
                </a:solidFill>
              </a:defRPr>
            </a:lvl1pPr>
            <a:lvl2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2pPr>
            <a:lvl3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3pPr>
            <a:lvl4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4pPr>
            <a:lvl5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5pPr>
            <a:lvl6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6pPr>
            <a:lvl7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7pPr>
            <a:lvl8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8pPr>
            <a:lvl9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9pPr>
          </a:lstStyle>
          <a:p>
            <a:r>
              <a:rPr lang="en-US" altLang="ko-KR" dirty="0"/>
              <a:t>Web Dev II - Final Project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DAE33-2556-A81A-BD11-2F741D36790B}"/>
              </a:ext>
            </a:extLst>
          </p:cNvPr>
          <p:cNvSpPr txBox="1"/>
          <p:nvPr/>
        </p:nvSpPr>
        <p:spPr>
          <a:xfrm>
            <a:off x="4309349" y="3665253"/>
            <a:ext cx="597971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+mj-lt"/>
              </a:rPr>
              <a:t>REAL ESTATE WEB APPLICATION</a:t>
            </a:r>
            <a:endParaRPr lang="ko-KR" altLang="en-US" sz="5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1B045-40F3-8588-406A-3FFA04093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7BE65A-C465-FD39-7570-54BCFE11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7D4BC2D-570F-02D9-D4C6-B23C878D66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Autofit/>
          </a:bodyPr>
          <a:lstStyle/>
          <a:p>
            <a:r>
              <a:rPr lang="pt-BR" altLang="ko-KR" sz="2200" dirty="0">
                <a:solidFill>
                  <a:schemeClr val="bg1"/>
                </a:solidFill>
              </a:rPr>
              <a:t>Karina de Vargas Pereira, Bo Kyung Kim, Xing Huang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AA7C67-725E-249F-239F-84CF563B6DEA}"/>
              </a:ext>
            </a:extLst>
          </p:cNvPr>
          <p:cNvSpPr txBox="1"/>
          <p:nvPr/>
        </p:nvSpPr>
        <p:spPr>
          <a:xfrm>
            <a:off x="4309349" y="3227439"/>
            <a:ext cx="3069879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indent="0" defTabSz="91440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200">
                <a:solidFill>
                  <a:schemeClr val="bg1"/>
                </a:solidFill>
              </a:defRPr>
            </a:lvl1pPr>
            <a:lvl2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2pPr>
            <a:lvl3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3pPr>
            <a:lvl4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4pPr>
            <a:lvl5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5pPr>
            <a:lvl6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6pPr>
            <a:lvl7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7pPr>
            <a:lvl8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8pPr>
            <a:lvl9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9pPr>
          </a:lstStyle>
          <a:p>
            <a:r>
              <a:rPr lang="en-US" altLang="ko-KR" dirty="0"/>
              <a:t>Web Dev II - Final Project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3F5E39-AA5F-4E57-A532-8ECF8D324619}"/>
              </a:ext>
            </a:extLst>
          </p:cNvPr>
          <p:cNvSpPr txBox="1"/>
          <p:nvPr/>
        </p:nvSpPr>
        <p:spPr>
          <a:xfrm>
            <a:off x="4309349" y="3665253"/>
            <a:ext cx="597971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+mj-lt"/>
              </a:rPr>
              <a:t>REAL ESTATE WEB APPLICATION</a:t>
            </a:r>
            <a:endParaRPr lang="ko-KR" altLang="en-US" sz="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119894-A11E-5955-88FD-A7F253E831AA}"/>
              </a:ext>
            </a:extLst>
          </p:cNvPr>
          <p:cNvSpPr/>
          <p:nvPr/>
        </p:nvSpPr>
        <p:spPr>
          <a:xfrm>
            <a:off x="552450" y="228600"/>
            <a:ext cx="10991850" cy="63627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2F1DA3-9F68-66A6-7B95-B2BA28492C6B}"/>
              </a:ext>
            </a:extLst>
          </p:cNvPr>
          <p:cNvSpPr txBox="1"/>
          <p:nvPr/>
        </p:nvSpPr>
        <p:spPr>
          <a:xfrm>
            <a:off x="5142073" y="2696466"/>
            <a:ext cx="3069879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indent="0" defTabSz="91440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200">
                <a:solidFill>
                  <a:schemeClr val="bg1"/>
                </a:solidFill>
              </a:defRPr>
            </a:lvl1pPr>
            <a:lvl2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2pPr>
            <a:lvl3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3pPr>
            <a:lvl4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4pPr>
            <a:lvl5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5pPr>
            <a:lvl6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6pPr>
            <a:lvl7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7pPr>
            <a:lvl8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8pPr>
            <a:lvl9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9pPr>
          </a:lstStyle>
          <a:p>
            <a:r>
              <a:rPr lang="en-US" altLang="ko-KR" dirty="0"/>
              <a:t>Web Dev II - Final Project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F4924-4E87-1115-619A-F4BA0F5D4776}"/>
              </a:ext>
            </a:extLst>
          </p:cNvPr>
          <p:cNvSpPr txBox="1"/>
          <p:nvPr/>
        </p:nvSpPr>
        <p:spPr>
          <a:xfrm>
            <a:off x="2192661" y="64663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>
                <a:effectLst/>
                <a:latin typeface="Söhne"/>
              </a:rPr>
              <a:t>Challenges and Solutions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BD46DE-4C8E-CEA8-D6F7-3006B064C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499" y="1280486"/>
            <a:ext cx="7494569" cy="489171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095AE53-D435-E0F7-C4EE-AFFC65500090}"/>
              </a:ext>
            </a:extLst>
          </p:cNvPr>
          <p:cNvGrpSpPr/>
          <p:nvPr/>
        </p:nvGrpSpPr>
        <p:grpSpPr>
          <a:xfrm>
            <a:off x="11182208" y="6143076"/>
            <a:ext cx="955924" cy="622055"/>
            <a:chOff x="-8327402" y="1408739"/>
            <a:chExt cx="2597149" cy="169006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54C5B7E-C1D4-6563-E06C-A6BAD7851C6C}"/>
                </a:ext>
              </a:extLst>
            </p:cNvPr>
            <p:cNvSpPr/>
            <p:nvPr/>
          </p:nvSpPr>
          <p:spPr>
            <a:xfrm>
              <a:off x="-8212717" y="1408739"/>
              <a:ext cx="2358017" cy="159486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1" name="Picture 10" descr="A black and white sign with white text&#10;&#10;Description automatically generated">
              <a:extLst>
                <a:ext uri="{FF2B5EF4-FFF2-40B4-BE49-F238E27FC236}">
                  <a16:creationId xmlns:a16="http://schemas.microsoft.com/office/drawing/2014/main" id="{AE51EC67-4F15-6EB5-664F-CCE4B2DD0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327402" y="1454577"/>
              <a:ext cx="2597149" cy="1644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681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F2489-F5D8-3F66-FF7B-6D4BC88A1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7ECFB0-770E-2860-0163-64CBDD5D9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79187FB-FBDA-757D-A4C3-7ECA5EFA7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Autofit/>
          </a:bodyPr>
          <a:lstStyle/>
          <a:p>
            <a:r>
              <a:rPr lang="pt-BR" altLang="ko-KR" sz="2200" dirty="0">
                <a:solidFill>
                  <a:schemeClr val="bg1"/>
                </a:solidFill>
              </a:rPr>
              <a:t>Karina de Vargas Pereira, Bo Kyung Kim, Xing Huang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84C0EA-F0DE-0BEE-E5AF-1A3117800CB4}"/>
              </a:ext>
            </a:extLst>
          </p:cNvPr>
          <p:cNvSpPr txBox="1"/>
          <p:nvPr/>
        </p:nvSpPr>
        <p:spPr>
          <a:xfrm>
            <a:off x="4309349" y="3227439"/>
            <a:ext cx="3069879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indent="0" defTabSz="91440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200">
                <a:solidFill>
                  <a:schemeClr val="bg1"/>
                </a:solidFill>
              </a:defRPr>
            </a:lvl1pPr>
            <a:lvl2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2pPr>
            <a:lvl3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3pPr>
            <a:lvl4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4pPr>
            <a:lvl5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5pPr>
            <a:lvl6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6pPr>
            <a:lvl7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7pPr>
            <a:lvl8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8pPr>
            <a:lvl9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9pPr>
          </a:lstStyle>
          <a:p>
            <a:r>
              <a:rPr lang="en-US" altLang="ko-KR" dirty="0"/>
              <a:t>Web Dev II - Final Project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9735-A45D-ADA7-6A05-261CD7001845}"/>
              </a:ext>
            </a:extLst>
          </p:cNvPr>
          <p:cNvSpPr txBox="1"/>
          <p:nvPr/>
        </p:nvSpPr>
        <p:spPr>
          <a:xfrm>
            <a:off x="4309349" y="3665253"/>
            <a:ext cx="597971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+mj-lt"/>
              </a:rPr>
              <a:t>REAL ESTATE WEB APPLICATION</a:t>
            </a:r>
            <a:endParaRPr lang="ko-KR" altLang="en-US" sz="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911217-B722-E3FF-3E91-A4F01C633C45}"/>
              </a:ext>
            </a:extLst>
          </p:cNvPr>
          <p:cNvSpPr/>
          <p:nvPr/>
        </p:nvSpPr>
        <p:spPr>
          <a:xfrm>
            <a:off x="552450" y="228600"/>
            <a:ext cx="10991850" cy="63627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5D5679-230F-DC8D-70E2-6F5CE2DAEAD4}"/>
              </a:ext>
            </a:extLst>
          </p:cNvPr>
          <p:cNvSpPr txBox="1">
            <a:spLocks/>
          </p:cNvSpPr>
          <p:nvPr/>
        </p:nvSpPr>
        <p:spPr>
          <a:xfrm>
            <a:off x="552451" y="326208"/>
            <a:ext cx="10991850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User can search propert</a:t>
            </a:r>
            <a:r>
              <a:rPr lang="en-US" altLang="zh-CN" sz="2800" dirty="0"/>
              <a:t>ies</a:t>
            </a:r>
            <a:r>
              <a:rPr lang="en-US" sz="2800" dirty="0"/>
              <a:t> using filters: </a:t>
            </a:r>
            <a:r>
              <a:rPr lang="en-US" sz="2000" dirty="0"/>
              <a:t>Robust Search Functionality</a:t>
            </a:r>
            <a:br>
              <a:rPr lang="en-US" sz="1100" dirty="0"/>
            </a:b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3DF42-DC10-F9DC-1237-4313CEC8F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173" y="1661382"/>
            <a:ext cx="9167654" cy="466384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8650E21-843A-66D0-BE99-38354CC8B571}"/>
              </a:ext>
            </a:extLst>
          </p:cNvPr>
          <p:cNvGrpSpPr/>
          <p:nvPr/>
        </p:nvGrpSpPr>
        <p:grpSpPr>
          <a:xfrm>
            <a:off x="11182208" y="6143076"/>
            <a:ext cx="955924" cy="622055"/>
            <a:chOff x="-8327402" y="1408739"/>
            <a:chExt cx="2597149" cy="169006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2D94C96-18FE-719A-BB98-CA69AEF090D8}"/>
                </a:ext>
              </a:extLst>
            </p:cNvPr>
            <p:cNvSpPr/>
            <p:nvPr/>
          </p:nvSpPr>
          <p:spPr>
            <a:xfrm>
              <a:off x="-8212717" y="1408739"/>
              <a:ext cx="2358017" cy="159486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9" name="Picture 8" descr="A black and white sign with white text&#10;&#10;Description automatically generated">
              <a:extLst>
                <a:ext uri="{FF2B5EF4-FFF2-40B4-BE49-F238E27FC236}">
                  <a16:creationId xmlns:a16="http://schemas.microsoft.com/office/drawing/2014/main" id="{5E9E0C4A-8BBF-A239-E537-A2E4231B7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327402" y="1454577"/>
              <a:ext cx="2597149" cy="1644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61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7316D-C1D6-5A26-DFA9-D7EAAFCF8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0C8FF5-A5CD-5231-4BA3-410AFE22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326258D-E888-F3B4-E213-76EECC744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Autofit/>
          </a:bodyPr>
          <a:lstStyle/>
          <a:p>
            <a:r>
              <a:rPr lang="pt-BR" altLang="ko-KR" sz="2200" dirty="0">
                <a:solidFill>
                  <a:schemeClr val="bg1"/>
                </a:solidFill>
              </a:rPr>
              <a:t>Karina de Vargas Pereira, Bo Kyung Kim, Xing Huang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542FD-BF38-7C7D-6455-B3BCBCB7FD2D}"/>
              </a:ext>
            </a:extLst>
          </p:cNvPr>
          <p:cNvSpPr txBox="1"/>
          <p:nvPr/>
        </p:nvSpPr>
        <p:spPr>
          <a:xfrm>
            <a:off x="4309349" y="3227439"/>
            <a:ext cx="3069879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indent="0" defTabSz="91440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200">
                <a:solidFill>
                  <a:schemeClr val="bg1"/>
                </a:solidFill>
              </a:defRPr>
            </a:lvl1pPr>
            <a:lvl2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2pPr>
            <a:lvl3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3pPr>
            <a:lvl4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4pPr>
            <a:lvl5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5pPr>
            <a:lvl6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6pPr>
            <a:lvl7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7pPr>
            <a:lvl8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8pPr>
            <a:lvl9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9pPr>
          </a:lstStyle>
          <a:p>
            <a:r>
              <a:rPr lang="en-US" altLang="ko-KR" dirty="0"/>
              <a:t>Web Dev II - Final Project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2E0986-43CB-15A8-F845-71205E39CD63}"/>
              </a:ext>
            </a:extLst>
          </p:cNvPr>
          <p:cNvSpPr txBox="1"/>
          <p:nvPr/>
        </p:nvSpPr>
        <p:spPr>
          <a:xfrm>
            <a:off x="4309349" y="3665253"/>
            <a:ext cx="597971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+mj-lt"/>
              </a:rPr>
              <a:t>REAL ESTATE WEB APPLICATION</a:t>
            </a:r>
            <a:endParaRPr lang="ko-KR" altLang="en-US" sz="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91FAA9-8EC7-D183-CE81-991266A98D4B}"/>
              </a:ext>
            </a:extLst>
          </p:cNvPr>
          <p:cNvSpPr/>
          <p:nvPr/>
        </p:nvSpPr>
        <p:spPr>
          <a:xfrm>
            <a:off x="552450" y="228600"/>
            <a:ext cx="4327782" cy="63627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F47F3-D53A-9A72-54F1-83693D891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496" y="1680335"/>
            <a:ext cx="5540220" cy="2438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71FEFA-E3C0-15D4-31F3-BA3047AA8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287" y="4499803"/>
            <a:ext cx="4366638" cy="876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FFE359-D2D7-CE70-E2CA-F479EE1F3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418" y="4694121"/>
            <a:ext cx="2720576" cy="777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BDF47-0A73-C982-79C2-AC5979F618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206" y="5372192"/>
            <a:ext cx="2766300" cy="76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ED0A5-A895-5579-5412-33084DCE08AE}"/>
              </a:ext>
            </a:extLst>
          </p:cNvPr>
          <p:cNvSpPr txBox="1"/>
          <p:nvPr/>
        </p:nvSpPr>
        <p:spPr>
          <a:xfrm>
            <a:off x="1488099" y="757005"/>
            <a:ext cx="11557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Sequelize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190EC7-75E6-0F82-E5B2-1A957760BF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854" y="1366299"/>
            <a:ext cx="3817951" cy="487722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A266640-D5D2-E519-5EE5-989A8417382A}"/>
              </a:ext>
            </a:extLst>
          </p:cNvPr>
          <p:cNvGrpSpPr/>
          <p:nvPr/>
        </p:nvGrpSpPr>
        <p:grpSpPr>
          <a:xfrm>
            <a:off x="11182208" y="6143076"/>
            <a:ext cx="955924" cy="622055"/>
            <a:chOff x="-8327402" y="1408739"/>
            <a:chExt cx="2597149" cy="169006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3A2C6FE-ACD7-103D-1096-4E593322D0C4}"/>
                </a:ext>
              </a:extLst>
            </p:cNvPr>
            <p:cNvSpPr/>
            <p:nvPr/>
          </p:nvSpPr>
          <p:spPr>
            <a:xfrm>
              <a:off x="-8212717" y="1408739"/>
              <a:ext cx="2358017" cy="159486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5" name="Picture 14" descr="A black and white sign with white text&#10;&#10;Description automatically generated">
              <a:extLst>
                <a:ext uri="{FF2B5EF4-FFF2-40B4-BE49-F238E27FC236}">
                  <a16:creationId xmlns:a16="http://schemas.microsoft.com/office/drawing/2014/main" id="{8BED66C5-0616-FA54-32F4-859E62E80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8327402" y="1454577"/>
              <a:ext cx="2597149" cy="1644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606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28E68-6155-E568-FB27-F02563C7B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337842-7AE6-12DE-444F-86FE9811B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37A84FF-299C-7C3C-EDED-388A55A4E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Autofit/>
          </a:bodyPr>
          <a:lstStyle/>
          <a:p>
            <a:r>
              <a:rPr lang="pt-BR" altLang="ko-KR" sz="2200" dirty="0">
                <a:solidFill>
                  <a:schemeClr val="bg1"/>
                </a:solidFill>
              </a:rPr>
              <a:t>Karina de Vargas Pereira, Bo Kyung Kim, Xing Huang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61E47F-F272-F557-DD57-17C253791693}"/>
              </a:ext>
            </a:extLst>
          </p:cNvPr>
          <p:cNvSpPr txBox="1"/>
          <p:nvPr/>
        </p:nvSpPr>
        <p:spPr>
          <a:xfrm>
            <a:off x="4309349" y="3227439"/>
            <a:ext cx="3069879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indent="0" defTabSz="91440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200">
                <a:solidFill>
                  <a:schemeClr val="bg1"/>
                </a:solidFill>
              </a:defRPr>
            </a:lvl1pPr>
            <a:lvl2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2pPr>
            <a:lvl3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3pPr>
            <a:lvl4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4pPr>
            <a:lvl5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5pPr>
            <a:lvl6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6pPr>
            <a:lvl7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7pPr>
            <a:lvl8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8pPr>
            <a:lvl9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9pPr>
          </a:lstStyle>
          <a:p>
            <a:r>
              <a:rPr lang="en-US" altLang="ko-KR" dirty="0"/>
              <a:t>Web Dev II - Final Project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7B6C50-ACEC-D9D5-F939-87B6550ED27F}"/>
              </a:ext>
            </a:extLst>
          </p:cNvPr>
          <p:cNvSpPr txBox="1"/>
          <p:nvPr/>
        </p:nvSpPr>
        <p:spPr>
          <a:xfrm>
            <a:off x="4309349" y="3665253"/>
            <a:ext cx="597971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+mj-lt"/>
              </a:rPr>
              <a:t>REAL ESTATE WEB APPLICATION</a:t>
            </a:r>
            <a:endParaRPr lang="ko-KR" altLang="en-US" sz="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C016CF-350D-482A-6446-A3CA0B3A7EF1}"/>
              </a:ext>
            </a:extLst>
          </p:cNvPr>
          <p:cNvSpPr/>
          <p:nvPr/>
        </p:nvSpPr>
        <p:spPr>
          <a:xfrm>
            <a:off x="552450" y="228600"/>
            <a:ext cx="10991850" cy="63627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978184-5315-81A5-F4FC-FC060F6A84AA}"/>
              </a:ext>
            </a:extLst>
          </p:cNvPr>
          <p:cNvSpPr txBox="1"/>
          <p:nvPr/>
        </p:nvSpPr>
        <p:spPr>
          <a:xfrm>
            <a:off x="1292076" y="170169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Amazon S3 Integration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8070F-ED83-85FE-77AF-519E7F57A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235" y="927925"/>
            <a:ext cx="1226926" cy="1143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52620D-05A9-1D0E-39DF-5232995FB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802" y="2530148"/>
            <a:ext cx="1508891" cy="1394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53A85A-17E3-5F77-CFCA-71AA43BD8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9224" y="927925"/>
            <a:ext cx="1234547" cy="13107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CC01F4-E7B7-1EFA-6F18-B594B42F6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1836" y="4734239"/>
            <a:ext cx="1348857" cy="1272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2521AA-200F-D534-5664-F8E8BCB4A91B}"/>
              </a:ext>
            </a:extLst>
          </p:cNvPr>
          <p:cNvSpPr txBox="1"/>
          <p:nvPr/>
        </p:nvSpPr>
        <p:spPr>
          <a:xfrm>
            <a:off x="1894561" y="3696321"/>
            <a:ext cx="2830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Configuration of S3 bucket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448916-A7FD-9114-5DA5-5D7ECFEF756C}"/>
              </a:ext>
            </a:extLst>
          </p:cNvPr>
          <p:cNvGrpSpPr/>
          <p:nvPr/>
        </p:nvGrpSpPr>
        <p:grpSpPr>
          <a:xfrm>
            <a:off x="11182208" y="6143076"/>
            <a:ext cx="955924" cy="622055"/>
            <a:chOff x="-8327402" y="1408739"/>
            <a:chExt cx="2597149" cy="169006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92E4731-48FF-3567-C0D1-1FF3051D2490}"/>
                </a:ext>
              </a:extLst>
            </p:cNvPr>
            <p:cNvSpPr/>
            <p:nvPr/>
          </p:nvSpPr>
          <p:spPr>
            <a:xfrm>
              <a:off x="-8212717" y="1408739"/>
              <a:ext cx="2358017" cy="159486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5" name="Picture 14" descr="A black and white sign with white text&#10;&#10;Description automatically generated">
              <a:extLst>
                <a:ext uri="{FF2B5EF4-FFF2-40B4-BE49-F238E27FC236}">
                  <a16:creationId xmlns:a16="http://schemas.microsoft.com/office/drawing/2014/main" id="{7CAEAE7C-2563-E7E7-C231-CC94EA618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8327402" y="1454577"/>
              <a:ext cx="2597149" cy="1644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237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F3207-7CB3-BB81-7B1F-2D2410A0B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A1F5AC-3937-5A79-2690-945C9813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5778B7E-7236-2A37-1094-CFAF1A6F6D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Autofit/>
          </a:bodyPr>
          <a:lstStyle/>
          <a:p>
            <a:r>
              <a:rPr lang="pt-BR" altLang="ko-KR" sz="2200" dirty="0">
                <a:solidFill>
                  <a:schemeClr val="bg1"/>
                </a:solidFill>
              </a:rPr>
              <a:t>Karina de Vargas Pereira, Bo Kyung Kim, Xing Huang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FA69AB-8D73-56DF-752C-C269212B793F}"/>
              </a:ext>
            </a:extLst>
          </p:cNvPr>
          <p:cNvSpPr txBox="1"/>
          <p:nvPr/>
        </p:nvSpPr>
        <p:spPr>
          <a:xfrm>
            <a:off x="4309349" y="3227439"/>
            <a:ext cx="3069879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indent="0" defTabSz="91440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200">
                <a:solidFill>
                  <a:schemeClr val="bg1"/>
                </a:solidFill>
              </a:defRPr>
            </a:lvl1pPr>
            <a:lvl2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2pPr>
            <a:lvl3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3pPr>
            <a:lvl4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4pPr>
            <a:lvl5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5pPr>
            <a:lvl6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6pPr>
            <a:lvl7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7pPr>
            <a:lvl8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8pPr>
            <a:lvl9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9pPr>
          </a:lstStyle>
          <a:p>
            <a:r>
              <a:rPr lang="en-US" altLang="ko-KR" dirty="0"/>
              <a:t>Web Dev II - Final Project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DBD602-EFCC-C4AC-4D60-082B23C5707A}"/>
              </a:ext>
            </a:extLst>
          </p:cNvPr>
          <p:cNvSpPr txBox="1"/>
          <p:nvPr/>
        </p:nvSpPr>
        <p:spPr>
          <a:xfrm>
            <a:off x="4309349" y="3665253"/>
            <a:ext cx="597971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+mj-lt"/>
              </a:rPr>
              <a:t>REAL ESTATE WEB APPLICATION</a:t>
            </a:r>
            <a:endParaRPr lang="ko-KR" altLang="en-US" sz="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278F9F-BA10-C444-3BF8-72B3230ED94C}"/>
              </a:ext>
            </a:extLst>
          </p:cNvPr>
          <p:cNvSpPr/>
          <p:nvPr/>
        </p:nvSpPr>
        <p:spPr>
          <a:xfrm>
            <a:off x="552450" y="228600"/>
            <a:ext cx="10991850" cy="63627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14F341E-E058-2B1E-C659-F0DB6EB58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43" y="790575"/>
            <a:ext cx="4124325" cy="5276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844EC4-4D34-3CED-6CDA-D9917A504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899" y="2062963"/>
            <a:ext cx="6058425" cy="351312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770FAD4-3DB9-9C41-FE49-FDF0ED579385}"/>
              </a:ext>
            </a:extLst>
          </p:cNvPr>
          <p:cNvGrpSpPr/>
          <p:nvPr/>
        </p:nvGrpSpPr>
        <p:grpSpPr>
          <a:xfrm>
            <a:off x="11182208" y="6143076"/>
            <a:ext cx="955924" cy="622055"/>
            <a:chOff x="-8327402" y="1408739"/>
            <a:chExt cx="2597149" cy="169006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F79C675-018D-0002-AAE0-EFC8BBC97D51}"/>
                </a:ext>
              </a:extLst>
            </p:cNvPr>
            <p:cNvSpPr/>
            <p:nvPr/>
          </p:nvSpPr>
          <p:spPr>
            <a:xfrm>
              <a:off x="-8212717" y="1408739"/>
              <a:ext cx="2358017" cy="159486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9" name="Picture 8" descr="A black and white sign with white text&#10;&#10;Description automatically generated">
              <a:extLst>
                <a:ext uri="{FF2B5EF4-FFF2-40B4-BE49-F238E27FC236}">
                  <a16:creationId xmlns:a16="http://schemas.microsoft.com/office/drawing/2014/main" id="{BB43854A-838D-5DB4-873A-D6C534443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327402" y="1454577"/>
              <a:ext cx="2597149" cy="1644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470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F5EAA-A99F-557A-0ACF-14D7876BB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9EA7D9-049C-F849-10AD-A07D2BE2A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B324D2-7290-E76D-B143-8D3B262AE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Autofit/>
          </a:bodyPr>
          <a:lstStyle/>
          <a:p>
            <a:r>
              <a:rPr lang="pt-BR" altLang="ko-KR" sz="2200" dirty="0">
                <a:solidFill>
                  <a:schemeClr val="bg1"/>
                </a:solidFill>
              </a:rPr>
              <a:t>Karina de Vargas Pereira, Bo Kyung Kim, Xing Huang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4320B-A14F-C5C2-A4F8-06DCC8743107}"/>
              </a:ext>
            </a:extLst>
          </p:cNvPr>
          <p:cNvSpPr txBox="1"/>
          <p:nvPr/>
        </p:nvSpPr>
        <p:spPr>
          <a:xfrm>
            <a:off x="4309349" y="3227439"/>
            <a:ext cx="3069879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indent="0" defTabSz="91440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200">
                <a:solidFill>
                  <a:schemeClr val="bg1"/>
                </a:solidFill>
              </a:defRPr>
            </a:lvl1pPr>
            <a:lvl2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2pPr>
            <a:lvl3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3pPr>
            <a:lvl4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4pPr>
            <a:lvl5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5pPr>
            <a:lvl6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6pPr>
            <a:lvl7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7pPr>
            <a:lvl8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8pPr>
            <a:lvl9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9pPr>
          </a:lstStyle>
          <a:p>
            <a:r>
              <a:rPr lang="en-US" altLang="ko-KR" dirty="0"/>
              <a:t>Web Dev II - Final Project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9472E-A96D-0D6B-C5B4-72E125B4005E}"/>
              </a:ext>
            </a:extLst>
          </p:cNvPr>
          <p:cNvSpPr txBox="1"/>
          <p:nvPr/>
        </p:nvSpPr>
        <p:spPr>
          <a:xfrm>
            <a:off x="4309349" y="3665253"/>
            <a:ext cx="597971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+mj-lt"/>
              </a:rPr>
              <a:t>REAL ESTATE WEB APPLICATION</a:t>
            </a:r>
            <a:endParaRPr lang="ko-KR" altLang="en-US" sz="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B7F8ED-AD3A-B784-29C3-0F2EFAB71834}"/>
              </a:ext>
            </a:extLst>
          </p:cNvPr>
          <p:cNvSpPr/>
          <p:nvPr/>
        </p:nvSpPr>
        <p:spPr>
          <a:xfrm>
            <a:off x="552450" y="228600"/>
            <a:ext cx="10991850" cy="63627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62C60-6C52-A9B0-54FC-3F064A3AC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258" y="3661928"/>
            <a:ext cx="1347333" cy="1274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C0A445-6FC2-0607-16AC-02E514E35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997" y="3600962"/>
            <a:ext cx="1511939" cy="13961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5AE60A-1CBC-64D1-9C97-3E4C31D7C8E0}"/>
              </a:ext>
            </a:extLst>
          </p:cNvPr>
          <p:cNvSpPr txBox="1"/>
          <p:nvPr/>
        </p:nvSpPr>
        <p:spPr>
          <a:xfrm>
            <a:off x="1307526" y="5202198"/>
            <a:ext cx="2590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Form encoding type:</a:t>
            </a:r>
          </a:p>
          <a:p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multipart/form-data</a:t>
            </a:r>
            <a:endParaRPr lang="en-US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F5AF51-52F2-4047-D782-75BF59B4997C}"/>
              </a:ext>
            </a:extLst>
          </p:cNvPr>
          <p:cNvSpPr txBox="1"/>
          <p:nvPr/>
        </p:nvSpPr>
        <p:spPr>
          <a:xfrm>
            <a:off x="5603760" y="5202198"/>
            <a:ext cx="51235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rgbClr val="E5C07B"/>
                </a:solidFill>
                <a:latin typeface="Consolas" panose="020B0609020204030204" pitchFamily="49" charset="0"/>
              </a:rPr>
              <a:t>Multer</a:t>
            </a:r>
            <a:r>
              <a:rPr lang="en-CA" dirty="0">
                <a:solidFill>
                  <a:srgbClr val="E5C07B"/>
                </a:solidFill>
                <a:latin typeface="Consolas" panose="020B0609020204030204" pitchFamily="49" charset="0"/>
              </a:rPr>
              <a:t>: handling  multipart/form-data</a:t>
            </a:r>
          </a:p>
          <a:p>
            <a:r>
              <a:rPr lang="en-CA" dirty="0">
                <a:solidFill>
                  <a:srgbClr val="E5C07B"/>
                </a:solidFill>
                <a:latin typeface="Consolas" panose="020B0609020204030204" pitchFamily="49" charset="0"/>
              </a:rPr>
              <a:t>Crypto: generate random unique filename</a:t>
            </a:r>
          </a:p>
          <a:p>
            <a:r>
              <a:rPr lang="en-CA" dirty="0">
                <a:solidFill>
                  <a:srgbClr val="E5C07B"/>
                </a:solidFill>
                <a:latin typeface="Consolas" panose="020B0609020204030204" pitchFamily="49" charset="0"/>
              </a:rPr>
              <a:t>Sharp: resizing the file</a:t>
            </a:r>
          </a:p>
          <a:p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328ABFA-479D-2E37-8871-DDCED5FD1853}"/>
              </a:ext>
            </a:extLst>
          </p:cNvPr>
          <p:cNvSpPr/>
          <p:nvPr/>
        </p:nvSpPr>
        <p:spPr>
          <a:xfrm>
            <a:off x="3695886" y="4299014"/>
            <a:ext cx="1699404" cy="2426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AA77A0-711B-DEB4-9FE6-13255B4CC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5886" y="637040"/>
            <a:ext cx="1226926" cy="11430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4A7D10-F012-1B05-1413-2A69799A0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5225" y="637040"/>
            <a:ext cx="1234547" cy="13107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7C173B-15FC-9554-EAB3-1CFF53795AFB}"/>
              </a:ext>
            </a:extLst>
          </p:cNvPr>
          <p:cNvSpPr txBox="1"/>
          <p:nvPr/>
        </p:nvSpPr>
        <p:spPr>
          <a:xfrm>
            <a:off x="1767313" y="2799254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@aws-sdk/</a:t>
            </a:r>
            <a:r>
              <a:rPr lang="en-US" dirty="0">
                <a:solidFill>
                  <a:srgbClr val="E5C07B"/>
                </a:solidFill>
                <a:latin typeface="Consolas" panose="020B0609020204030204" pitchFamily="49" charset="0"/>
              </a:rPr>
              <a:t>s3-request-presigner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BE1626-9D27-FD0C-3EF1-900ADD0C5A4D}"/>
              </a:ext>
            </a:extLst>
          </p:cNvPr>
          <p:cNvSpPr txBox="1"/>
          <p:nvPr/>
        </p:nvSpPr>
        <p:spPr>
          <a:xfrm>
            <a:off x="1767313" y="2460456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5C07B"/>
                </a:solidFill>
                <a:latin typeface="Consolas" panose="020B0609020204030204" pitchFamily="49" charset="0"/>
              </a:rPr>
              <a:t>@aws-sdk/client-s3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FE4D5EF-F6D5-6626-EF7F-DFBF00278D0C}"/>
              </a:ext>
            </a:extLst>
          </p:cNvPr>
          <p:cNvSpPr/>
          <p:nvPr/>
        </p:nvSpPr>
        <p:spPr>
          <a:xfrm rot="13531535">
            <a:off x="4865323" y="2370068"/>
            <a:ext cx="1226926" cy="3536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468E2D-EA98-4CBE-603E-68705AEDEF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5757" y="2152925"/>
            <a:ext cx="566977" cy="95105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9514903-4339-88B7-0738-671F072D88F4}"/>
              </a:ext>
            </a:extLst>
          </p:cNvPr>
          <p:cNvGrpSpPr/>
          <p:nvPr/>
        </p:nvGrpSpPr>
        <p:grpSpPr>
          <a:xfrm>
            <a:off x="11182208" y="6143076"/>
            <a:ext cx="955924" cy="622055"/>
            <a:chOff x="-8327402" y="1408739"/>
            <a:chExt cx="2597149" cy="169006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4056940-7CAA-F5E5-F584-660E2AB0480F}"/>
                </a:ext>
              </a:extLst>
            </p:cNvPr>
            <p:cNvSpPr/>
            <p:nvPr/>
          </p:nvSpPr>
          <p:spPr>
            <a:xfrm>
              <a:off x="-8212717" y="1408739"/>
              <a:ext cx="2358017" cy="159486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20" name="Picture 19" descr="A black and white sign with white text&#10;&#10;Description automatically generated">
              <a:extLst>
                <a:ext uri="{FF2B5EF4-FFF2-40B4-BE49-F238E27FC236}">
                  <a16:creationId xmlns:a16="http://schemas.microsoft.com/office/drawing/2014/main" id="{75324501-79CC-BCEF-912D-AA6126D8B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8327402" y="1454577"/>
              <a:ext cx="2597149" cy="1644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197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11BED-6364-F1A8-CC37-FAE32DBF1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3D8714-305C-1504-5ABD-ED66A5203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20FC7ED-63AD-4CB0-5477-863120205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Autofit/>
          </a:bodyPr>
          <a:lstStyle/>
          <a:p>
            <a:r>
              <a:rPr lang="pt-BR" altLang="ko-KR" sz="2200" dirty="0">
                <a:solidFill>
                  <a:schemeClr val="bg1"/>
                </a:solidFill>
              </a:rPr>
              <a:t>Karina de Vargas Pereira, Bo Kyung Kim, Xing Huang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C59F3E-6313-0CD4-0457-AB281ECDD963}"/>
              </a:ext>
            </a:extLst>
          </p:cNvPr>
          <p:cNvSpPr txBox="1"/>
          <p:nvPr/>
        </p:nvSpPr>
        <p:spPr>
          <a:xfrm>
            <a:off x="4309349" y="3227439"/>
            <a:ext cx="3069879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indent="0" defTabSz="91440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200">
                <a:solidFill>
                  <a:schemeClr val="bg1"/>
                </a:solidFill>
              </a:defRPr>
            </a:lvl1pPr>
            <a:lvl2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2pPr>
            <a:lvl3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3pPr>
            <a:lvl4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4pPr>
            <a:lvl5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5pPr>
            <a:lvl6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6pPr>
            <a:lvl7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7pPr>
            <a:lvl8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8pPr>
            <a:lvl9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9pPr>
          </a:lstStyle>
          <a:p>
            <a:r>
              <a:rPr lang="en-US" altLang="ko-KR" dirty="0"/>
              <a:t>Web Dev II - Final Project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57790-8EA7-CAB7-C336-6C805D73BAD0}"/>
              </a:ext>
            </a:extLst>
          </p:cNvPr>
          <p:cNvSpPr txBox="1"/>
          <p:nvPr/>
        </p:nvSpPr>
        <p:spPr>
          <a:xfrm>
            <a:off x="4309349" y="3665253"/>
            <a:ext cx="597971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+mj-lt"/>
              </a:rPr>
              <a:t>REAL ESTATE WEB APPLICATION</a:t>
            </a:r>
            <a:endParaRPr lang="ko-KR" altLang="en-US" sz="5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EECAD-768F-DDC9-DF22-86EDD9AC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431869"/>
            <a:ext cx="5617751" cy="3634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AC931A-5966-A201-819E-D16352E06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245" y="3680185"/>
            <a:ext cx="8299593" cy="317781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5E76BB2-E188-9C4A-4EFB-BC2FC91905FD}"/>
              </a:ext>
            </a:extLst>
          </p:cNvPr>
          <p:cNvGrpSpPr/>
          <p:nvPr/>
        </p:nvGrpSpPr>
        <p:grpSpPr>
          <a:xfrm>
            <a:off x="11182208" y="6143076"/>
            <a:ext cx="955924" cy="622055"/>
            <a:chOff x="-8327402" y="1408739"/>
            <a:chExt cx="2597149" cy="169006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995B4DE-0089-EE81-C97D-E08E96D2C3BE}"/>
                </a:ext>
              </a:extLst>
            </p:cNvPr>
            <p:cNvSpPr/>
            <p:nvPr/>
          </p:nvSpPr>
          <p:spPr>
            <a:xfrm>
              <a:off x="-8212717" y="1408739"/>
              <a:ext cx="2358017" cy="159486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8" name="Picture 7" descr="A black and white sign with white text&#10;&#10;Description automatically generated">
              <a:extLst>
                <a:ext uri="{FF2B5EF4-FFF2-40B4-BE49-F238E27FC236}">
                  <a16:creationId xmlns:a16="http://schemas.microsoft.com/office/drawing/2014/main" id="{CA312FDC-A8B2-0093-70ED-CD1792D1E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327402" y="1454577"/>
              <a:ext cx="2597149" cy="1644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477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88121-55F5-36DE-123D-9D64B11C3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16AED2-29AD-5D06-026A-5F5C6C16C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F12052E-3489-ADDF-B115-08D7E4E972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Autofit/>
          </a:bodyPr>
          <a:lstStyle/>
          <a:p>
            <a:r>
              <a:rPr lang="pt-BR" altLang="ko-KR" sz="2200" dirty="0">
                <a:solidFill>
                  <a:schemeClr val="bg1"/>
                </a:solidFill>
              </a:rPr>
              <a:t>Karina de Vargas Pereira, Bo Kyung Kim, Xing Huang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0474E1-05E1-9EFB-7B41-A133BDA9DA76}"/>
              </a:ext>
            </a:extLst>
          </p:cNvPr>
          <p:cNvSpPr txBox="1"/>
          <p:nvPr/>
        </p:nvSpPr>
        <p:spPr>
          <a:xfrm>
            <a:off x="4309349" y="3227439"/>
            <a:ext cx="3069879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indent="0" defTabSz="91440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200">
                <a:solidFill>
                  <a:schemeClr val="bg1"/>
                </a:solidFill>
              </a:defRPr>
            </a:lvl1pPr>
            <a:lvl2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2pPr>
            <a:lvl3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3pPr>
            <a:lvl4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4pPr>
            <a:lvl5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5pPr>
            <a:lvl6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6pPr>
            <a:lvl7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7pPr>
            <a:lvl8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8pPr>
            <a:lvl9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9pPr>
          </a:lstStyle>
          <a:p>
            <a:r>
              <a:rPr lang="en-US" altLang="ko-KR" dirty="0"/>
              <a:t>Web Dev II - Final Project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4C142-C72B-14C3-3957-B71E5C692DC0}"/>
              </a:ext>
            </a:extLst>
          </p:cNvPr>
          <p:cNvSpPr txBox="1"/>
          <p:nvPr/>
        </p:nvSpPr>
        <p:spPr>
          <a:xfrm>
            <a:off x="4309349" y="3665253"/>
            <a:ext cx="597971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+mj-lt"/>
              </a:rPr>
              <a:t>REAL ESTATE WEB APPLICATION</a:t>
            </a:r>
            <a:endParaRPr lang="ko-KR" altLang="en-US" sz="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02E26-B6CF-4D60-3A4A-AF4364314246}"/>
              </a:ext>
            </a:extLst>
          </p:cNvPr>
          <p:cNvSpPr/>
          <p:nvPr/>
        </p:nvSpPr>
        <p:spPr>
          <a:xfrm>
            <a:off x="552450" y="228600"/>
            <a:ext cx="10991850" cy="63627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226B85-5C93-DECE-DB62-7E0C88869DE6}"/>
              </a:ext>
            </a:extLst>
          </p:cNvPr>
          <p:cNvSpPr txBox="1"/>
          <p:nvPr/>
        </p:nvSpPr>
        <p:spPr>
          <a:xfrm>
            <a:off x="1126672" y="1532167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Online Payment Capabilities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994200-218A-9236-5F33-D19ABAC48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926" y="2321481"/>
            <a:ext cx="2987299" cy="2827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4FF70B-538F-93C3-D5F0-61F36A605ECF}"/>
              </a:ext>
            </a:extLst>
          </p:cNvPr>
          <p:cNvSpPr txBox="1"/>
          <p:nvPr/>
        </p:nvSpPr>
        <p:spPr>
          <a:xfrm>
            <a:off x="1245079" y="22607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react-stripe-checkout</a:t>
            </a:r>
            <a:endParaRPr lang="en-US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F1F25D-BD2F-C25F-8471-59D1DD0414D2}"/>
              </a:ext>
            </a:extLst>
          </p:cNvPr>
          <p:cNvSpPr txBox="1"/>
          <p:nvPr/>
        </p:nvSpPr>
        <p:spPr>
          <a:xfrm>
            <a:off x="1252990" y="2753555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B6C2"/>
                </a:solidFill>
                <a:latin typeface="Consolas" panose="020B0609020204030204" pitchFamily="49" charset="0"/>
              </a:rPr>
              <a:t>Stripe Node.js Library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32D6CE4-391F-7A11-A78C-E1429F456108}"/>
              </a:ext>
            </a:extLst>
          </p:cNvPr>
          <p:cNvGrpSpPr/>
          <p:nvPr/>
        </p:nvGrpSpPr>
        <p:grpSpPr>
          <a:xfrm>
            <a:off x="11182208" y="6143076"/>
            <a:ext cx="955924" cy="622055"/>
            <a:chOff x="-8327402" y="1408739"/>
            <a:chExt cx="2597149" cy="1690061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EC1C1E4-F743-2175-1CA8-CBDDC00F220A}"/>
                </a:ext>
              </a:extLst>
            </p:cNvPr>
            <p:cNvSpPr/>
            <p:nvPr/>
          </p:nvSpPr>
          <p:spPr>
            <a:xfrm>
              <a:off x="-8212717" y="1408739"/>
              <a:ext cx="2358017" cy="159486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3" name="Picture 12" descr="A black and white sign with white text&#10;&#10;Description automatically generated">
              <a:extLst>
                <a:ext uri="{FF2B5EF4-FFF2-40B4-BE49-F238E27FC236}">
                  <a16:creationId xmlns:a16="http://schemas.microsoft.com/office/drawing/2014/main" id="{019DD1D1-3D9E-D1BD-8253-AD5382F1F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327402" y="1454577"/>
              <a:ext cx="2597149" cy="1644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10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CA0F8-7758-14E2-0644-C713020C8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7C6995-C4A9-FE50-8F42-FAEA9D5E8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E820114-9DAB-B688-A33E-397557D0AD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Autofit/>
          </a:bodyPr>
          <a:lstStyle/>
          <a:p>
            <a:r>
              <a:rPr lang="pt-BR" altLang="ko-KR" sz="2200" dirty="0">
                <a:solidFill>
                  <a:schemeClr val="bg1"/>
                </a:solidFill>
              </a:rPr>
              <a:t>Karina de Vargas Pereira, Bo Kyung Kim, Xing Huang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D7B171-FF2C-44D1-B336-24B3C9A1FCC8}"/>
              </a:ext>
            </a:extLst>
          </p:cNvPr>
          <p:cNvSpPr txBox="1"/>
          <p:nvPr/>
        </p:nvSpPr>
        <p:spPr>
          <a:xfrm>
            <a:off x="4309349" y="3227439"/>
            <a:ext cx="3069879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indent="0" defTabSz="91440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200">
                <a:solidFill>
                  <a:schemeClr val="bg1"/>
                </a:solidFill>
              </a:defRPr>
            </a:lvl1pPr>
            <a:lvl2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2pPr>
            <a:lvl3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3pPr>
            <a:lvl4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4pPr>
            <a:lvl5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5pPr>
            <a:lvl6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6pPr>
            <a:lvl7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7pPr>
            <a:lvl8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8pPr>
            <a:lvl9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9pPr>
          </a:lstStyle>
          <a:p>
            <a:r>
              <a:rPr lang="en-US" altLang="ko-KR" dirty="0"/>
              <a:t>Web Dev II - Final Project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AB94D6-5796-A09F-E8E0-479C844AA7D2}"/>
              </a:ext>
            </a:extLst>
          </p:cNvPr>
          <p:cNvSpPr txBox="1"/>
          <p:nvPr/>
        </p:nvSpPr>
        <p:spPr>
          <a:xfrm>
            <a:off x="4309349" y="3665253"/>
            <a:ext cx="597971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+mj-lt"/>
              </a:rPr>
              <a:t>REAL ESTATE WEB APPLICATION</a:t>
            </a:r>
            <a:endParaRPr lang="ko-KR" altLang="en-US" sz="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8E140C-4284-0AC2-55B7-922BB539A0A7}"/>
              </a:ext>
            </a:extLst>
          </p:cNvPr>
          <p:cNvSpPr/>
          <p:nvPr/>
        </p:nvSpPr>
        <p:spPr>
          <a:xfrm>
            <a:off x="552450" y="228600"/>
            <a:ext cx="10991850" cy="63627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10B6B-BCAB-E529-F8F5-06884EC3E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615" y="742092"/>
            <a:ext cx="8588484" cy="2789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19ED6A-6055-6540-E128-CDAFFA434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615" y="3885123"/>
            <a:ext cx="8093141" cy="861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3F760-385F-5279-9F47-8E74E793C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703" y="5220707"/>
            <a:ext cx="4229467" cy="73920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46A7ED7-B477-4FE5-F8DC-A58B0C3385CF}"/>
              </a:ext>
            </a:extLst>
          </p:cNvPr>
          <p:cNvGrpSpPr/>
          <p:nvPr/>
        </p:nvGrpSpPr>
        <p:grpSpPr>
          <a:xfrm>
            <a:off x="11182208" y="6143076"/>
            <a:ext cx="955924" cy="622055"/>
            <a:chOff x="-8327402" y="1408739"/>
            <a:chExt cx="2597149" cy="169006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674F7FF-335A-249B-0939-AFB651AAAB25}"/>
                </a:ext>
              </a:extLst>
            </p:cNvPr>
            <p:cNvSpPr/>
            <p:nvPr/>
          </p:nvSpPr>
          <p:spPr>
            <a:xfrm>
              <a:off x="-8212717" y="1408739"/>
              <a:ext cx="2358017" cy="159486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1" name="Picture 10" descr="A black and white sign with white text&#10;&#10;Description automatically generated">
              <a:extLst>
                <a:ext uri="{FF2B5EF4-FFF2-40B4-BE49-F238E27FC236}">
                  <a16:creationId xmlns:a16="http://schemas.microsoft.com/office/drawing/2014/main" id="{1EDBD7DB-8DA8-FC46-EEDA-E47A1EE1E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8327402" y="1454577"/>
              <a:ext cx="2597149" cy="1644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560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E32E8-9904-D7AA-268A-41E116954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562185-9F0F-3705-4153-88953FA74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AEA83F8-67A6-D972-42C8-C1C988C3C1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Autofit/>
          </a:bodyPr>
          <a:lstStyle/>
          <a:p>
            <a:r>
              <a:rPr lang="pt-BR" altLang="ko-KR" sz="2200" dirty="0">
                <a:solidFill>
                  <a:schemeClr val="bg1"/>
                </a:solidFill>
              </a:rPr>
              <a:t>Karina de Vargas Pereira, Bo Kyung Kim, Xing Huang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A205C-A348-6778-6E49-BB93A47D6508}"/>
              </a:ext>
            </a:extLst>
          </p:cNvPr>
          <p:cNvSpPr txBox="1"/>
          <p:nvPr/>
        </p:nvSpPr>
        <p:spPr>
          <a:xfrm>
            <a:off x="4309349" y="3227439"/>
            <a:ext cx="3069879" cy="4308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indent="0" defTabSz="91440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200">
                <a:solidFill>
                  <a:schemeClr val="bg1"/>
                </a:solidFill>
              </a:defRPr>
            </a:lvl1pPr>
            <a:lvl2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2pPr>
            <a:lvl3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3pPr>
            <a:lvl4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4pPr>
            <a:lvl5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5pPr>
            <a:lvl6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6pPr>
            <a:lvl7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7pPr>
            <a:lvl8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8pPr>
            <a:lvl9pPr indent="0" algn="ctr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</a:lvl9pPr>
          </a:lstStyle>
          <a:p>
            <a:r>
              <a:rPr lang="en-US" altLang="ko-KR" dirty="0"/>
              <a:t>Web Dev II - Final Project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E97BBB-A6C7-CCC5-7033-CCE13CD594C5}"/>
              </a:ext>
            </a:extLst>
          </p:cNvPr>
          <p:cNvSpPr txBox="1"/>
          <p:nvPr/>
        </p:nvSpPr>
        <p:spPr>
          <a:xfrm>
            <a:off x="4309349" y="3665253"/>
            <a:ext cx="597971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+mj-lt"/>
              </a:rPr>
              <a:t>REAL ESTATE WEB APPLICATION</a:t>
            </a:r>
            <a:endParaRPr lang="ko-KR" altLang="en-US" sz="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F0CD29-75C7-BB78-9C34-7421E772C723}"/>
              </a:ext>
            </a:extLst>
          </p:cNvPr>
          <p:cNvSpPr/>
          <p:nvPr/>
        </p:nvSpPr>
        <p:spPr>
          <a:xfrm>
            <a:off x="552450" y="228600"/>
            <a:ext cx="10991850" cy="63627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EAE5CA-DF90-9DF8-E7C1-4A0747D2A9AC}"/>
              </a:ext>
            </a:extLst>
          </p:cNvPr>
          <p:cNvSpPr txBox="1"/>
          <p:nvPr/>
        </p:nvSpPr>
        <p:spPr>
          <a:xfrm>
            <a:off x="2041072" y="1569489"/>
            <a:ext cx="60975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dirty="0">
                <a:effectLst/>
              </a:rPr>
              <a:t>Deployment:</a:t>
            </a:r>
            <a:endParaRPr lang="en-US" dirty="0"/>
          </a:p>
          <a:p>
            <a:pPr rtl="0"/>
            <a:r>
              <a:rPr lang="en-US" dirty="0">
                <a:effectLst/>
              </a:rPr>
              <a:t> </a:t>
            </a:r>
          </a:p>
          <a:p>
            <a:pPr rtl="0"/>
            <a:r>
              <a:rPr lang="en-US" dirty="0">
                <a:effectLst/>
              </a:rPr>
              <a:t>Server--Heroku CI/CD</a:t>
            </a:r>
          </a:p>
          <a:p>
            <a:pPr rtl="0"/>
            <a:r>
              <a:rPr lang="en-US" dirty="0">
                <a:effectLst/>
              </a:rPr>
              <a:t>Client – Netlify</a:t>
            </a:r>
          </a:p>
          <a:p>
            <a:pPr rtl="0"/>
            <a:r>
              <a:rPr lang="en-US" dirty="0" err="1">
                <a:effectLst/>
              </a:rPr>
              <a:t>MySql</a:t>
            </a:r>
            <a:r>
              <a:rPr lang="en-US" dirty="0">
                <a:effectLst/>
              </a:rPr>
              <a:t>—AWS  RDS</a:t>
            </a:r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49BA35-12AE-0B11-D20B-38DA5F4CA4F2}"/>
              </a:ext>
            </a:extLst>
          </p:cNvPr>
          <p:cNvGrpSpPr/>
          <p:nvPr/>
        </p:nvGrpSpPr>
        <p:grpSpPr>
          <a:xfrm>
            <a:off x="11182208" y="6143076"/>
            <a:ext cx="955924" cy="622055"/>
            <a:chOff x="-8327402" y="1408739"/>
            <a:chExt cx="2597149" cy="169006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F240C16-3FB1-3052-AA34-ED4E4439D9D6}"/>
                </a:ext>
              </a:extLst>
            </p:cNvPr>
            <p:cNvSpPr/>
            <p:nvPr/>
          </p:nvSpPr>
          <p:spPr>
            <a:xfrm>
              <a:off x="-8212717" y="1408739"/>
              <a:ext cx="2358017" cy="159486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8" name="Picture 7" descr="A black and white sign with white text&#10;&#10;Description automatically generated">
              <a:extLst>
                <a:ext uri="{FF2B5EF4-FFF2-40B4-BE49-F238E27FC236}">
                  <a16:creationId xmlns:a16="http://schemas.microsoft.com/office/drawing/2014/main" id="{4D0B2D4D-3A27-0FC9-3545-470CEE79B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327402" y="1454577"/>
              <a:ext cx="2597149" cy="1644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298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D8B8F-64AF-95A0-2C2F-E734621D1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38B7-45E6-6A1C-02EA-82166CF58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93606"/>
            <a:ext cx="4373782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CADE4"/>
                </a:solidFill>
              </a:rPr>
              <a:t>I</a:t>
            </a:r>
            <a:r>
              <a:rPr lang="en-US" dirty="0"/>
              <a:t>  BACKGROUND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47CA4AC-BDAC-FA09-DFE5-9C12AE7B9F49}"/>
              </a:ext>
            </a:extLst>
          </p:cNvPr>
          <p:cNvGrpSpPr/>
          <p:nvPr/>
        </p:nvGrpSpPr>
        <p:grpSpPr>
          <a:xfrm>
            <a:off x="3029995" y="1701377"/>
            <a:ext cx="6132010" cy="4606017"/>
            <a:chOff x="3029995" y="1593222"/>
            <a:chExt cx="6132010" cy="460601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BD613E3-270E-8DB3-F401-9C212AE0A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9995" y="1593222"/>
              <a:ext cx="6132010" cy="3927527"/>
            </a:xfrm>
            <a:prstGeom prst="rect">
              <a:avLst/>
            </a:prstGeom>
          </p:spPr>
        </p:pic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662C1E77-3185-05BD-8A53-168C6956812F}"/>
                </a:ext>
              </a:extLst>
            </p:cNvPr>
            <p:cNvSpPr txBox="1">
              <a:spLocks/>
            </p:cNvSpPr>
            <p:nvPr/>
          </p:nvSpPr>
          <p:spPr>
            <a:xfrm>
              <a:off x="3654094" y="5684423"/>
              <a:ext cx="4883812" cy="514816"/>
            </a:xfrm>
            <a:prstGeom prst="rect">
              <a:avLst/>
            </a:prstGeom>
          </p:spPr>
          <p:txBody>
            <a:bodyPr vert="horz" lIns="45720" tIns="45720" rIns="45720" bIns="45720" rtlCol="0" anchor="t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Tw Cen MT" panose="020B0602020104020603" pitchFamily="34" charset="0"/>
                <a:buChar char=" 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5176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48056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360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77240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00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60704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16152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362456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t-BR" altLang="ko-KR" sz="2500" dirty="0"/>
                <a:t>Web Dev I </a:t>
              </a:r>
              <a:r>
                <a:rPr lang="en-US" altLang="ko-KR" sz="2500" dirty="0"/>
                <a:t>Project from Karina’s team</a:t>
              </a:r>
              <a:r>
                <a:rPr lang="pt-BR" altLang="ko-KR" sz="2500" dirty="0"/>
                <a:t>  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60CB38-3D15-9ED9-E140-074FD47176C9}"/>
              </a:ext>
            </a:extLst>
          </p:cNvPr>
          <p:cNvSpPr/>
          <p:nvPr/>
        </p:nvSpPr>
        <p:spPr>
          <a:xfrm>
            <a:off x="619432" y="727587"/>
            <a:ext cx="275303" cy="1091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9A57C2-C952-5969-59C5-C2229AE79756}"/>
              </a:ext>
            </a:extLst>
          </p:cNvPr>
          <p:cNvGrpSpPr/>
          <p:nvPr/>
        </p:nvGrpSpPr>
        <p:grpSpPr>
          <a:xfrm>
            <a:off x="11182208" y="6143076"/>
            <a:ext cx="955924" cy="622055"/>
            <a:chOff x="-8327402" y="1408739"/>
            <a:chExt cx="2597149" cy="169006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2A7C13B-A47A-A3B7-4D34-13F7408225C6}"/>
                </a:ext>
              </a:extLst>
            </p:cNvPr>
            <p:cNvSpPr/>
            <p:nvPr/>
          </p:nvSpPr>
          <p:spPr>
            <a:xfrm>
              <a:off x="-8212717" y="1408739"/>
              <a:ext cx="2358017" cy="159486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9" name="Picture 8" descr="A black and white sign with white text&#10;&#10;Description automatically generated">
              <a:extLst>
                <a:ext uri="{FF2B5EF4-FFF2-40B4-BE49-F238E27FC236}">
                  <a16:creationId xmlns:a16="http://schemas.microsoft.com/office/drawing/2014/main" id="{5EE507CE-8FFC-9EBD-27CD-01367F03F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327402" y="1454577"/>
              <a:ext cx="2597149" cy="1644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7721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2267C-F209-960F-1C40-E91181FBD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DA5EB7-8510-8023-9C45-1FE000E001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8F317-154E-AF46-0589-E4C615158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r="52456" b="-1"/>
          <a:stretch/>
        </p:blipFill>
        <p:spPr>
          <a:xfrm>
            <a:off x="3068" y="0"/>
            <a:ext cx="12188932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0E27AF2-81A5-E78F-08DB-A91B347ACADD}"/>
              </a:ext>
            </a:extLst>
          </p:cNvPr>
          <p:cNvSpPr txBox="1">
            <a:spLocks/>
          </p:cNvSpPr>
          <p:nvPr/>
        </p:nvSpPr>
        <p:spPr>
          <a:xfrm>
            <a:off x="1562290" y="735348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FFFFFF"/>
                </a:solidFill>
              </a:rPr>
              <a:t>Future work</a:t>
            </a:r>
          </a:p>
        </p:txBody>
      </p:sp>
      <p:graphicFrame>
        <p:nvGraphicFramePr>
          <p:cNvPr id="14" name="Content Placeholder 2" descr="SmartArt graphic placeholder">
            <a:extLst>
              <a:ext uri="{FF2B5EF4-FFF2-40B4-BE49-F238E27FC236}">
                <a16:creationId xmlns:a16="http://schemas.microsoft.com/office/drawing/2014/main" id="{4CA59890-754B-F4A0-5691-008FC8E906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3467195"/>
              </p:ext>
            </p:extLst>
          </p:nvPr>
        </p:nvGraphicFramePr>
        <p:xfrm>
          <a:off x="1562100" y="2436132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0EBB78-C39B-185A-25E9-20DCC9705A47}"/>
              </a:ext>
            </a:extLst>
          </p:cNvPr>
          <p:cNvCxnSpPr/>
          <p:nvPr/>
        </p:nvCxnSpPr>
        <p:spPr>
          <a:xfrm>
            <a:off x="1320800" y="1016000"/>
            <a:ext cx="0" cy="899886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9A7BEE3-3CDD-B8DB-08C4-31A31B719AF0}"/>
              </a:ext>
            </a:extLst>
          </p:cNvPr>
          <p:cNvGrpSpPr/>
          <p:nvPr/>
        </p:nvGrpSpPr>
        <p:grpSpPr>
          <a:xfrm>
            <a:off x="11182208" y="6143076"/>
            <a:ext cx="955924" cy="622055"/>
            <a:chOff x="-8327402" y="1408739"/>
            <a:chExt cx="2597149" cy="169006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AC5FA24-BA9F-2DC3-7B99-D7581722A850}"/>
                </a:ext>
              </a:extLst>
            </p:cNvPr>
            <p:cNvSpPr/>
            <p:nvPr/>
          </p:nvSpPr>
          <p:spPr>
            <a:xfrm>
              <a:off x="-8212717" y="1408739"/>
              <a:ext cx="2358017" cy="1594868"/>
            </a:xfrm>
            <a:prstGeom prst="roundRect">
              <a:avLst>
                <a:gd name="adj" fmla="val 10000"/>
              </a:avLst>
            </a:prstGeom>
            <a:solidFill>
              <a:schemeClr val="tx1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0" name="Picture 9" descr="A black and white sign with white text&#10;&#10;Description automatically generated">
              <a:extLst>
                <a:ext uri="{FF2B5EF4-FFF2-40B4-BE49-F238E27FC236}">
                  <a16:creationId xmlns:a16="http://schemas.microsoft.com/office/drawing/2014/main" id="{F288CDD7-A6D4-2DBD-42C3-816F2539E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8327402" y="1454577"/>
              <a:ext cx="2597149" cy="1644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6791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7DE55A-798E-E1E3-3D42-B6DAC9878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17558C-28B5-14A4-0518-FEA896EF0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23C9C-B724-1B53-6AD4-AAC3E7E64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r="52456" b="-1"/>
          <a:stretch/>
        </p:blipFill>
        <p:spPr>
          <a:xfrm>
            <a:off x="3068" y="-3969"/>
            <a:ext cx="12188932" cy="6858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AF99A0-058F-ADC1-53ED-558F75D90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721DA8FD-3D72-80E8-2E61-D0DCD7E25994}"/>
              </a:ext>
            </a:extLst>
          </p:cNvPr>
          <p:cNvSpPr txBox="1">
            <a:spLocks/>
          </p:cNvSpPr>
          <p:nvPr/>
        </p:nvSpPr>
        <p:spPr>
          <a:xfrm>
            <a:off x="8187269" y="643467"/>
            <a:ext cx="3415612" cy="5571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Trello backlog</a:t>
            </a:r>
          </a:p>
        </p:txBody>
      </p:sp>
      <p:graphicFrame>
        <p:nvGraphicFramePr>
          <p:cNvPr id="11" name="Content Placeholder 2" descr="SmartArt graphic placeholder">
            <a:extLst>
              <a:ext uri="{FF2B5EF4-FFF2-40B4-BE49-F238E27FC236}">
                <a16:creationId xmlns:a16="http://schemas.microsoft.com/office/drawing/2014/main" id="{37A10FB7-C609-10CA-4C47-55C02A0EEFF4}"/>
              </a:ext>
            </a:extLst>
          </p:cNvPr>
          <p:cNvGraphicFramePr>
            <a:graphicFrameLocks/>
          </p:cNvGraphicFramePr>
          <p:nvPr/>
        </p:nvGraphicFramePr>
        <p:xfrm>
          <a:off x="904875" y="976313"/>
          <a:ext cx="5734050" cy="4897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C0513D7-A663-127A-C935-B4EA6068A8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1809" y="124840"/>
            <a:ext cx="3980948" cy="660038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9567EBA-ABE5-49AE-4E95-A2CFE7B5F958}"/>
              </a:ext>
            </a:extLst>
          </p:cNvPr>
          <p:cNvGrpSpPr/>
          <p:nvPr/>
        </p:nvGrpSpPr>
        <p:grpSpPr>
          <a:xfrm>
            <a:off x="11182208" y="6143076"/>
            <a:ext cx="955924" cy="622055"/>
            <a:chOff x="-8327402" y="1408739"/>
            <a:chExt cx="2597149" cy="169006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736C814-1E27-49B3-A0CC-835779036897}"/>
                </a:ext>
              </a:extLst>
            </p:cNvPr>
            <p:cNvSpPr/>
            <p:nvPr/>
          </p:nvSpPr>
          <p:spPr>
            <a:xfrm>
              <a:off x="-8212717" y="1408739"/>
              <a:ext cx="2358017" cy="159486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3" name="Picture 12" descr="A black and white sign with white text&#10;&#10;Description automatically generated">
              <a:extLst>
                <a:ext uri="{FF2B5EF4-FFF2-40B4-BE49-F238E27FC236}">
                  <a16:creationId xmlns:a16="http://schemas.microsoft.com/office/drawing/2014/main" id="{37D469B4-E862-6E52-9551-5CD3B149F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8327402" y="1454577"/>
              <a:ext cx="2597149" cy="1644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7583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64B846-17C5-072D-EB13-CB8CE58F5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AF957E-A127-4F6C-BE8F-A9A86897F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7910D-AB01-EA90-8C44-2194801BF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r="52456" b="-1"/>
          <a:stretch/>
        </p:blipFill>
        <p:spPr>
          <a:xfrm>
            <a:off x="3068" y="-3969"/>
            <a:ext cx="12188932" cy="6858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DFB6FE-9F7C-BD1E-9A67-67F94ABB1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Content Placeholder 2" descr="SmartArt graphic placeholder">
            <a:extLst>
              <a:ext uri="{FF2B5EF4-FFF2-40B4-BE49-F238E27FC236}">
                <a16:creationId xmlns:a16="http://schemas.microsoft.com/office/drawing/2014/main" id="{AB36008D-8A4D-C146-D69A-3151AA6CCA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3362361"/>
              </p:ext>
            </p:extLst>
          </p:nvPr>
        </p:nvGraphicFramePr>
        <p:xfrm>
          <a:off x="904875" y="976313"/>
          <a:ext cx="5734050" cy="4897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807E70A-DD90-0CDC-1D1B-D05E0D23BB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0068" y="181825"/>
            <a:ext cx="3916996" cy="649434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C7CC31-50F9-FBC6-7C85-43AD5BB76126}"/>
              </a:ext>
            </a:extLst>
          </p:cNvPr>
          <p:cNvSpPr/>
          <p:nvPr/>
        </p:nvSpPr>
        <p:spPr>
          <a:xfrm>
            <a:off x="7800068" y="1491002"/>
            <a:ext cx="3796844" cy="3200400"/>
          </a:xfrm>
          <a:prstGeom prst="roundRect">
            <a:avLst>
              <a:gd name="adj" fmla="val 4659"/>
            </a:avLst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461BB70-E480-764B-D667-5CCD2C838073}"/>
              </a:ext>
            </a:extLst>
          </p:cNvPr>
          <p:cNvSpPr/>
          <p:nvPr/>
        </p:nvSpPr>
        <p:spPr>
          <a:xfrm>
            <a:off x="474936" y="820768"/>
            <a:ext cx="6907336" cy="5478432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CA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DEE880-B71D-1E98-E073-4B00E0D71007}"/>
              </a:ext>
            </a:extLst>
          </p:cNvPr>
          <p:cNvGrpSpPr/>
          <p:nvPr/>
        </p:nvGrpSpPr>
        <p:grpSpPr>
          <a:xfrm>
            <a:off x="725231" y="1313145"/>
            <a:ext cx="6412167" cy="4449026"/>
            <a:chOff x="1493949" y="1749255"/>
            <a:chExt cx="4347870" cy="139892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ECEF51-5761-5BBF-508E-28BD13F38D11}"/>
                </a:ext>
              </a:extLst>
            </p:cNvPr>
            <p:cNvSpPr/>
            <p:nvPr/>
          </p:nvSpPr>
          <p:spPr>
            <a:xfrm>
              <a:off x="1615759" y="1749255"/>
              <a:ext cx="4118290" cy="139892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BBD5FB-842B-941F-501D-9660E0E2E42A}"/>
                </a:ext>
              </a:extLst>
            </p:cNvPr>
            <p:cNvSpPr txBox="1"/>
            <p:nvPr/>
          </p:nvSpPr>
          <p:spPr>
            <a:xfrm>
              <a:off x="1493949" y="1749255"/>
              <a:ext cx="4347870" cy="13989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8053" tIns="148053" rIns="148053" bIns="148053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0" i="0" dirty="0">
                  <a:solidFill>
                    <a:srgbClr val="FFFFFF"/>
                  </a:solidFill>
                  <a:effectLst/>
                  <a:latin typeface="Söhne"/>
                </a:rPr>
                <a:t>If granted an additional week, our team could integrate a feature into our application, allowing Realtors to upload their credentials for approval by the admin. </a:t>
              </a:r>
            </a:p>
            <a:p>
              <a:pPr marL="0" lvl="0" indent="0" algn="l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b="0" i="0" dirty="0">
                <a:solidFill>
                  <a:srgbClr val="FFFFFF"/>
                </a:solidFill>
                <a:effectLst/>
                <a:latin typeface="Söhne"/>
              </a:endParaRPr>
            </a:p>
            <a:p>
              <a:pPr marL="0" lvl="0" indent="0" algn="l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b="0" i="0" dirty="0">
                <a:solidFill>
                  <a:srgbClr val="FFFFFF"/>
                </a:solidFill>
                <a:effectLst/>
                <a:latin typeface="Söhne"/>
              </a:endParaRPr>
            </a:p>
            <a:p>
              <a:pPr marL="342900" lvl="0" indent="-342900" algn="l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FFFFFF"/>
                  </a:solidFill>
                  <a:latin typeface="Söhne"/>
                </a:rPr>
                <a:t>S</a:t>
              </a:r>
              <a:r>
                <a:rPr lang="en-US" sz="2400" b="0" i="0" dirty="0">
                  <a:solidFill>
                    <a:srgbClr val="FFFFFF"/>
                  </a:solidFill>
                  <a:effectLst/>
                  <a:latin typeface="Söhne"/>
                </a:rPr>
                <a:t>ecure and user-friendly credential uploading mechanism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430FFAA-F312-625D-D7B6-43C73A2FEEF4}"/>
              </a:ext>
            </a:extLst>
          </p:cNvPr>
          <p:cNvSpPr/>
          <p:nvPr/>
        </p:nvSpPr>
        <p:spPr>
          <a:xfrm>
            <a:off x="7815159" y="4907925"/>
            <a:ext cx="3916996" cy="175373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538F74D-2720-363E-C067-8696E3628C74}"/>
              </a:ext>
            </a:extLst>
          </p:cNvPr>
          <p:cNvGrpSpPr/>
          <p:nvPr/>
        </p:nvGrpSpPr>
        <p:grpSpPr>
          <a:xfrm>
            <a:off x="29838" y="6357871"/>
            <a:ext cx="730392" cy="475293"/>
            <a:chOff x="-8327402" y="1408739"/>
            <a:chExt cx="2597149" cy="169006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16802AB-CDEC-F4A8-ADFD-306AE9553622}"/>
                </a:ext>
              </a:extLst>
            </p:cNvPr>
            <p:cNvSpPr/>
            <p:nvPr/>
          </p:nvSpPr>
          <p:spPr>
            <a:xfrm>
              <a:off x="-8212717" y="1408739"/>
              <a:ext cx="2358017" cy="159486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21" name="Picture 20" descr="A black and white sign with white text&#10;&#10;Description automatically generated">
              <a:extLst>
                <a:ext uri="{FF2B5EF4-FFF2-40B4-BE49-F238E27FC236}">
                  <a16:creationId xmlns:a16="http://schemas.microsoft.com/office/drawing/2014/main" id="{0B55FD56-EE31-C2A4-8E56-F8EA3D315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8327402" y="1454577"/>
              <a:ext cx="2597149" cy="1644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0770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895144-38C4-CBC7-0743-B9E3BE91C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4FF3AB-CD16-6D39-B113-13C433CFC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93BB4-3A85-90D7-5535-9F2883B4D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r="52456" b="-1"/>
          <a:stretch/>
        </p:blipFill>
        <p:spPr>
          <a:xfrm>
            <a:off x="3068" y="-3969"/>
            <a:ext cx="12188932" cy="6858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E9FDF6-F1E6-337B-CC18-8CFCC304A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Content Placeholder 2" descr="SmartArt graphic placeholder">
            <a:extLst>
              <a:ext uri="{FF2B5EF4-FFF2-40B4-BE49-F238E27FC236}">
                <a16:creationId xmlns:a16="http://schemas.microsoft.com/office/drawing/2014/main" id="{EED510D0-3A7B-AF84-2FB9-C463D3AA0D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4777325"/>
              </p:ext>
            </p:extLst>
          </p:nvPr>
        </p:nvGraphicFramePr>
        <p:xfrm>
          <a:off x="904875" y="874715"/>
          <a:ext cx="5734050" cy="4897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3183978-3E41-D73E-844A-E6E3539E4C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0068" y="181825"/>
            <a:ext cx="3916996" cy="649434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26549F-9A27-59F5-DEF3-8EB46B1E9C93}"/>
              </a:ext>
            </a:extLst>
          </p:cNvPr>
          <p:cNvSpPr/>
          <p:nvPr/>
        </p:nvSpPr>
        <p:spPr>
          <a:xfrm flipV="1">
            <a:off x="7800068" y="4789713"/>
            <a:ext cx="3796844" cy="1741714"/>
          </a:xfrm>
          <a:prstGeom prst="roundRect">
            <a:avLst>
              <a:gd name="adj" fmla="val 4659"/>
            </a:avLst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7F2006B-1EC3-E170-D743-4FD202FFD645}"/>
              </a:ext>
            </a:extLst>
          </p:cNvPr>
          <p:cNvSpPr/>
          <p:nvPr/>
        </p:nvSpPr>
        <p:spPr>
          <a:xfrm>
            <a:off x="470962" y="3284203"/>
            <a:ext cx="6907336" cy="3145626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CA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6721A7-408E-8660-0E48-27B0C25A92EC}"/>
              </a:ext>
            </a:extLst>
          </p:cNvPr>
          <p:cNvGrpSpPr/>
          <p:nvPr/>
        </p:nvGrpSpPr>
        <p:grpSpPr>
          <a:xfrm>
            <a:off x="591115" y="3310847"/>
            <a:ext cx="6646904" cy="3118982"/>
            <a:chOff x="1420576" y="1584344"/>
            <a:chExt cx="4507037" cy="172277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9EF1E4E-A068-6CD2-B4DB-5F8B5930AE59}"/>
                </a:ext>
              </a:extLst>
            </p:cNvPr>
            <p:cNvSpPr/>
            <p:nvPr/>
          </p:nvSpPr>
          <p:spPr>
            <a:xfrm>
              <a:off x="1615759" y="1749255"/>
              <a:ext cx="4118290" cy="139892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7B33B9-E3F2-7F29-B947-A111F0DF97F4}"/>
                </a:ext>
              </a:extLst>
            </p:cNvPr>
            <p:cNvSpPr txBox="1"/>
            <p:nvPr/>
          </p:nvSpPr>
          <p:spPr>
            <a:xfrm>
              <a:off x="1420576" y="1584344"/>
              <a:ext cx="4507037" cy="17227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8053" tIns="148053" rIns="148053" bIns="148053" numCol="1" spcCol="1270" anchor="ctr" anchorCtr="0">
              <a:noAutofit/>
            </a:bodyPr>
            <a:lstStyle/>
            <a:p>
              <a:pPr marL="342900" lvl="0" indent="-342900" algn="l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2400" b="0" i="0" dirty="0">
                  <a:solidFill>
                    <a:srgbClr val="FFFFFF"/>
                  </a:solidFill>
                  <a:effectLst/>
                  <a:latin typeface="Söhne"/>
                </a:rPr>
                <a:t>Creation of  "favorite" button and list:</a:t>
              </a:r>
            </a:p>
            <a:p>
              <a:pPr marL="800100" lvl="1" indent="-342900" defTabSz="1111250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2000" b="0" i="0" dirty="0">
                  <a:solidFill>
                    <a:srgbClr val="FFFFFF"/>
                  </a:solidFill>
                  <a:effectLst/>
                  <a:latin typeface="Söhne"/>
                </a:rPr>
                <a:t>allowing users to bookmark and organize properties of interest</a:t>
              </a:r>
            </a:p>
            <a:p>
              <a:pPr marL="800100" lvl="1" indent="-342900" defTabSz="1111250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2000" b="0" i="0" dirty="0">
                  <a:solidFill>
                    <a:srgbClr val="FFFFFF"/>
                  </a:solidFill>
                  <a:effectLst/>
                  <a:latin typeface="Söhne"/>
                </a:rPr>
                <a:t>enhance user experience</a:t>
              </a:r>
            </a:p>
            <a:p>
              <a:pPr marL="800100" lvl="1" indent="-342900" defTabSz="1111250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2000" b="0" i="0" dirty="0">
                  <a:solidFill>
                    <a:srgbClr val="FFFFFF"/>
                  </a:solidFill>
                  <a:effectLst/>
                  <a:latin typeface="Söhne"/>
                </a:rPr>
                <a:t>providing a convenient way for clients to keep track of their preferred listings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7628459-0321-AA01-0D45-CF6984446D9F}"/>
              </a:ext>
            </a:extLst>
          </p:cNvPr>
          <p:cNvSpPr/>
          <p:nvPr/>
        </p:nvSpPr>
        <p:spPr>
          <a:xfrm>
            <a:off x="7854140" y="1533751"/>
            <a:ext cx="3742772" cy="311121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C5A1C4-EB1E-9396-654A-3F49C4F6C8E4}"/>
              </a:ext>
            </a:extLst>
          </p:cNvPr>
          <p:cNvSpPr/>
          <p:nvPr/>
        </p:nvSpPr>
        <p:spPr>
          <a:xfrm>
            <a:off x="442145" y="420914"/>
            <a:ext cx="6907336" cy="2681402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CA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A4436F-6451-9436-C65D-5AEF3AC20123}"/>
              </a:ext>
            </a:extLst>
          </p:cNvPr>
          <p:cNvGrpSpPr/>
          <p:nvPr/>
        </p:nvGrpSpPr>
        <p:grpSpPr>
          <a:xfrm>
            <a:off x="562297" y="430281"/>
            <a:ext cx="6646905" cy="2636556"/>
            <a:chOff x="1420576" y="1577590"/>
            <a:chExt cx="4507037" cy="166281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AB950A8-9FD8-8E40-D654-0BFFF0D2BEEA}"/>
                </a:ext>
              </a:extLst>
            </p:cNvPr>
            <p:cNvSpPr/>
            <p:nvPr/>
          </p:nvSpPr>
          <p:spPr>
            <a:xfrm>
              <a:off x="1615759" y="1749255"/>
              <a:ext cx="4118290" cy="139892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14D517-49FD-B1AE-8836-30EC45FA7AB9}"/>
                </a:ext>
              </a:extLst>
            </p:cNvPr>
            <p:cNvSpPr txBox="1"/>
            <p:nvPr/>
          </p:nvSpPr>
          <p:spPr>
            <a:xfrm>
              <a:off x="1420576" y="1577590"/>
              <a:ext cx="4507037" cy="16628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8053" tIns="148053" rIns="148053" bIns="148053" numCol="1" spcCol="1270" anchor="ctr" anchorCtr="0">
              <a:noAutofit/>
            </a:bodyPr>
            <a:lstStyle/>
            <a:p>
              <a:pPr marL="342900" lvl="0" indent="-342900" defTabSz="1111250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FFFFFF"/>
                  </a:solidFill>
                  <a:latin typeface="Söhne"/>
                </a:rPr>
                <a:t>I</a:t>
              </a:r>
              <a:r>
                <a:rPr lang="en-US" sz="2400" b="0" i="0" dirty="0">
                  <a:solidFill>
                    <a:srgbClr val="FFFFFF"/>
                  </a:solidFill>
                  <a:effectLst/>
                  <a:latin typeface="Söhne"/>
                </a:rPr>
                <a:t>mplementation of  "Contact Us" page:</a:t>
              </a:r>
            </a:p>
            <a:p>
              <a:pPr marL="800100" lvl="1" indent="-342900" defTabSz="1111250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2000" b="0" i="0" dirty="0">
                  <a:solidFill>
                    <a:srgbClr val="FFFFFF"/>
                  </a:solidFill>
                  <a:effectLst/>
                  <a:latin typeface="Söhne"/>
                </a:rPr>
                <a:t>open communication between clients and the responsible realtors for specific properties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D66AAA-1A17-1062-B7AC-7079C810A6A0}"/>
              </a:ext>
            </a:extLst>
          </p:cNvPr>
          <p:cNvGrpSpPr/>
          <p:nvPr/>
        </p:nvGrpSpPr>
        <p:grpSpPr>
          <a:xfrm>
            <a:off x="29838" y="6357871"/>
            <a:ext cx="730392" cy="475293"/>
            <a:chOff x="-8327402" y="1408739"/>
            <a:chExt cx="2597149" cy="169006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1C7EEB8-1601-9560-9B34-68D32EE899B0}"/>
                </a:ext>
              </a:extLst>
            </p:cNvPr>
            <p:cNvSpPr/>
            <p:nvPr/>
          </p:nvSpPr>
          <p:spPr>
            <a:xfrm>
              <a:off x="-8212717" y="1408739"/>
              <a:ext cx="2358017" cy="159486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20" name="Picture 19" descr="A black and white sign with white text&#10;&#10;Description automatically generated">
              <a:extLst>
                <a:ext uri="{FF2B5EF4-FFF2-40B4-BE49-F238E27FC236}">
                  <a16:creationId xmlns:a16="http://schemas.microsoft.com/office/drawing/2014/main" id="{2D223FD8-9BC0-D3DB-9D37-924AC659B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8327402" y="1454577"/>
              <a:ext cx="2597149" cy="1644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6853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E4032B-A822-76C5-5DF3-43785F95B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330FB3C-A116-A074-7DDA-1A831A039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8F5FB-DB12-C365-464C-55C211C76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r="52456" b="-1"/>
          <a:stretch/>
        </p:blipFill>
        <p:spPr>
          <a:xfrm>
            <a:off x="3068" y="-3969"/>
            <a:ext cx="12188932" cy="6858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7CEEEF-65AB-9252-1C2C-07E113DEA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96896A6-F441-D0BD-CA19-74145084D05F}"/>
              </a:ext>
            </a:extLst>
          </p:cNvPr>
          <p:cNvSpPr/>
          <p:nvPr/>
        </p:nvSpPr>
        <p:spPr>
          <a:xfrm>
            <a:off x="-6464499" y="2618094"/>
            <a:ext cx="6073586" cy="166395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BD050C-3E41-C287-8A63-D71D9F66BDEB}"/>
              </a:ext>
            </a:extLst>
          </p:cNvPr>
          <p:cNvSpPr/>
          <p:nvPr/>
        </p:nvSpPr>
        <p:spPr>
          <a:xfrm>
            <a:off x="-7190969" y="3003606"/>
            <a:ext cx="6073586" cy="166395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CA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75F68B-30B3-8D76-ECA2-BC67E2AFAB34}"/>
              </a:ext>
            </a:extLst>
          </p:cNvPr>
          <p:cNvGrpSpPr/>
          <p:nvPr/>
        </p:nvGrpSpPr>
        <p:grpSpPr>
          <a:xfrm>
            <a:off x="11182208" y="6143076"/>
            <a:ext cx="955924" cy="622055"/>
            <a:chOff x="-8327402" y="1408739"/>
            <a:chExt cx="2597149" cy="169006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4BC1F29C-C174-A147-57A5-587DE1EA855C}"/>
                </a:ext>
              </a:extLst>
            </p:cNvPr>
            <p:cNvSpPr/>
            <p:nvPr/>
          </p:nvSpPr>
          <p:spPr>
            <a:xfrm>
              <a:off x="-8212717" y="1408739"/>
              <a:ext cx="2358017" cy="159486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28" name="Picture 27" descr="A black and white sign with white text&#10;&#10;Description automatically generated">
              <a:extLst>
                <a:ext uri="{FF2B5EF4-FFF2-40B4-BE49-F238E27FC236}">
                  <a16:creationId xmlns:a16="http://schemas.microsoft.com/office/drawing/2014/main" id="{7DAA0ED4-C29D-6F91-296F-1889CF9E9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327402" y="1454577"/>
              <a:ext cx="2597149" cy="1644223"/>
            </a:xfrm>
            <a:prstGeom prst="rect">
              <a:avLst/>
            </a:prstGeom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48E48F-0E76-0745-48F9-464A4B433BD6}"/>
              </a:ext>
            </a:extLst>
          </p:cNvPr>
          <p:cNvSpPr/>
          <p:nvPr/>
        </p:nvSpPr>
        <p:spPr>
          <a:xfrm>
            <a:off x="1563507" y="180275"/>
            <a:ext cx="8498250" cy="6539594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58A08A-B566-7819-DF4F-48A363A89CED}"/>
              </a:ext>
            </a:extLst>
          </p:cNvPr>
          <p:cNvSpPr txBox="1"/>
          <p:nvPr/>
        </p:nvSpPr>
        <p:spPr>
          <a:xfrm>
            <a:off x="3251200" y="138132"/>
            <a:ext cx="5270500" cy="653959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8053" tIns="148053" rIns="148053" bIns="148053" numCol="1" spcCol="1270" anchor="ctr" anchorCtr="0">
            <a:noAutofit/>
          </a:bodyPr>
          <a:lstStyle/>
          <a:p>
            <a:pPr marL="0" lvl="0" indent="0" algn="ctr" defTabSz="1111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Söhne"/>
              </a:rPr>
              <a:t>Summary:</a:t>
            </a:r>
          </a:p>
          <a:p>
            <a:pPr marL="0" lvl="0" indent="0" algn="ctr" defTabSz="1111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000" dirty="0">
              <a:solidFill>
                <a:srgbClr val="FFFFFF"/>
              </a:solidFill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FFFFFF"/>
                </a:solidFill>
                <a:effectLst/>
                <a:latin typeface="Söhne"/>
              </a:rPr>
              <a:t>User Authentication &amp; Registration: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FFFFFF"/>
                </a:solidFill>
                <a:effectLst/>
                <a:latin typeface="Söhne"/>
              </a:rPr>
              <a:t>Home Access &amp; Project Setup:</a:t>
            </a:r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lvl="1" algn="l"/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FFFFFF"/>
                </a:solidFill>
                <a:effectLst/>
                <a:latin typeface="Söhne"/>
              </a:rPr>
              <a:t>Admin User Management: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FFFFFF"/>
                </a:solidFill>
                <a:effectLst/>
                <a:latin typeface="Söhne"/>
              </a:rPr>
              <a:t>Mobile-Friendly Design:</a:t>
            </a:r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FFFFFF"/>
                </a:solidFill>
                <a:effectLst/>
                <a:latin typeface="Söhne"/>
              </a:rPr>
              <a:t>Role-Based Navbar Display:</a:t>
            </a:r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lvl="1" algn="l"/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FFFFFF"/>
                </a:solidFill>
                <a:effectLst/>
                <a:latin typeface="Söhne"/>
              </a:rPr>
              <a:t>Realtor Property Management: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FFFFFF"/>
                </a:solidFill>
                <a:effectLst/>
                <a:latin typeface="Söhne"/>
              </a:rPr>
              <a:t>Payment Processing: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FFFFFF"/>
                </a:solidFill>
                <a:effectLst/>
                <a:latin typeface="Söhne"/>
              </a:rPr>
              <a:t>User Login &amp; Property Search: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FFFFFF"/>
                </a:solidFill>
                <a:effectLst/>
                <a:latin typeface="Söhne"/>
              </a:rPr>
              <a:t>Realtor Property Editing</a:t>
            </a:r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592596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5D0CAF-4273-AB2B-7110-00C729990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4DA281D-FB3D-95C9-DAC3-93819C8EE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32893-8609-876B-F8C2-065CF2B79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r="52456" b="-1"/>
          <a:stretch/>
        </p:blipFill>
        <p:spPr>
          <a:xfrm>
            <a:off x="3068" y="-3969"/>
            <a:ext cx="12188932" cy="6858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D4C123-5494-C606-D129-982B2E0E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72ABAD2-B023-FFB0-AAED-AFCF91EE0B3B}"/>
              </a:ext>
            </a:extLst>
          </p:cNvPr>
          <p:cNvSpPr/>
          <p:nvPr/>
        </p:nvSpPr>
        <p:spPr>
          <a:xfrm>
            <a:off x="2038753" y="1444653"/>
            <a:ext cx="8114493" cy="3960756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CA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7053D5-0EE2-29F8-7445-371F8E1BA4E5}"/>
              </a:ext>
            </a:extLst>
          </p:cNvPr>
          <p:cNvGrpSpPr/>
          <p:nvPr/>
        </p:nvGrpSpPr>
        <p:grpSpPr>
          <a:xfrm>
            <a:off x="2235200" y="1611147"/>
            <a:ext cx="7663543" cy="3555939"/>
            <a:chOff x="1056151" y="578584"/>
            <a:chExt cx="5196385" cy="298955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910C909-39C6-F937-B8C7-382A6985FC09}"/>
                </a:ext>
              </a:extLst>
            </p:cNvPr>
            <p:cNvSpPr/>
            <p:nvPr/>
          </p:nvSpPr>
          <p:spPr>
            <a:xfrm>
              <a:off x="1615759" y="1749255"/>
              <a:ext cx="4118290" cy="139892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A1CD1A-9B67-1281-178D-2C90ADB011F4}"/>
                </a:ext>
              </a:extLst>
            </p:cNvPr>
            <p:cNvSpPr txBox="1"/>
            <p:nvPr/>
          </p:nvSpPr>
          <p:spPr>
            <a:xfrm>
              <a:off x="1056151" y="578584"/>
              <a:ext cx="5196385" cy="29895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8053" tIns="148053" rIns="148053" bIns="148053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>
                  <a:solidFill>
                    <a:srgbClr val="FFFFFF"/>
                  </a:solidFill>
                  <a:latin typeface="Söhne"/>
                </a:rPr>
                <a:t>Questions?</a:t>
              </a:r>
              <a:endParaRPr lang="en-US" sz="2400" b="0" i="0" dirty="0">
                <a:solidFill>
                  <a:srgbClr val="FFFFFF"/>
                </a:solidFill>
                <a:effectLst/>
                <a:latin typeface="Söhne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8582415-1FFD-A641-A7EF-538E88AD1FC1}"/>
              </a:ext>
            </a:extLst>
          </p:cNvPr>
          <p:cNvSpPr/>
          <p:nvPr/>
        </p:nvSpPr>
        <p:spPr>
          <a:xfrm>
            <a:off x="-7190969" y="3003606"/>
            <a:ext cx="6073586" cy="166395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CA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8F97EB-FE02-19C7-7839-C42D5CF49EEB}"/>
              </a:ext>
            </a:extLst>
          </p:cNvPr>
          <p:cNvGrpSpPr/>
          <p:nvPr/>
        </p:nvGrpSpPr>
        <p:grpSpPr>
          <a:xfrm>
            <a:off x="11182208" y="6143076"/>
            <a:ext cx="955924" cy="622055"/>
            <a:chOff x="-8327402" y="1408739"/>
            <a:chExt cx="2597149" cy="169006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AAB1D9D-CA83-3FDA-2562-C01F5D971256}"/>
                </a:ext>
              </a:extLst>
            </p:cNvPr>
            <p:cNvSpPr/>
            <p:nvPr/>
          </p:nvSpPr>
          <p:spPr>
            <a:xfrm>
              <a:off x="-8212717" y="1408739"/>
              <a:ext cx="2358017" cy="159486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28" name="Picture 27" descr="A black and white sign with white text&#10;&#10;Description automatically generated">
              <a:extLst>
                <a:ext uri="{FF2B5EF4-FFF2-40B4-BE49-F238E27FC236}">
                  <a16:creationId xmlns:a16="http://schemas.microsoft.com/office/drawing/2014/main" id="{0B73B252-BF8F-1C13-CE62-997F86F03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327402" y="1454577"/>
              <a:ext cx="2597149" cy="1644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4199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0433DD-FB5D-A68A-2207-F44464635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009F4B-B702-4BCD-3DA0-8165F5ACA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1CE66-B561-5014-28D5-0EABBE3C9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r="52456" b="-1"/>
          <a:stretch/>
        </p:blipFill>
        <p:spPr>
          <a:xfrm>
            <a:off x="3068" y="-3969"/>
            <a:ext cx="12188932" cy="6858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C530BE-6C2F-55AE-2F1A-AE027470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6F5004F-A407-CD5B-D801-A0739E0FEAF2}"/>
              </a:ext>
            </a:extLst>
          </p:cNvPr>
          <p:cNvSpPr/>
          <p:nvPr/>
        </p:nvSpPr>
        <p:spPr>
          <a:xfrm>
            <a:off x="2038753" y="1444653"/>
            <a:ext cx="8114493" cy="3960756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CA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ED3049B-C786-A092-4431-6507DA9C4E73}"/>
              </a:ext>
            </a:extLst>
          </p:cNvPr>
          <p:cNvGrpSpPr/>
          <p:nvPr/>
        </p:nvGrpSpPr>
        <p:grpSpPr>
          <a:xfrm>
            <a:off x="2235200" y="1611147"/>
            <a:ext cx="7663543" cy="3555939"/>
            <a:chOff x="1056151" y="578584"/>
            <a:chExt cx="5196385" cy="298955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8780A1-69ED-1292-BB38-D69EB7F55746}"/>
                </a:ext>
              </a:extLst>
            </p:cNvPr>
            <p:cNvSpPr/>
            <p:nvPr/>
          </p:nvSpPr>
          <p:spPr>
            <a:xfrm>
              <a:off x="1615759" y="1749255"/>
              <a:ext cx="4118290" cy="139892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FCAEE2-9E0C-CCC5-EA4C-1B24EDAF46D0}"/>
                </a:ext>
              </a:extLst>
            </p:cNvPr>
            <p:cNvSpPr txBox="1"/>
            <p:nvPr/>
          </p:nvSpPr>
          <p:spPr>
            <a:xfrm>
              <a:off x="1056151" y="578584"/>
              <a:ext cx="5196385" cy="29895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8053" tIns="148053" rIns="148053" bIns="148053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0" i="0" dirty="0">
                  <a:solidFill>
                    <a:srgbClr val="FFFFFF"/>
                  </a:solidFill>
                  <a:effectLst/>
                  <a:latin typeface="Söhne"/>
                </a:rPr>
                <a:t>Thank you!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A38718B-D176-B697-44E6-3B1CD28739F1}"/>
              </a:ext>
            </a:extLst>
          </p:cNvPr>
          <p:cNvGrpSpPr/>
          <p:nvPr/>
        </p:nvGrpSpPr>
        <p:grpSpPr>
          <a:xfrm>
            <a:off x="11182208" y="6143076"/>
            <a:ext cx="955924" cy="622055"/>
            <a:chOff x="-8327402" y="1408739"/>
            <a:chExt cx="2597149" cy="169006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9D3722A-27BB-3EC8-5BB0-7C2F0CCE3E94}"/>
                </a:ext>
              </a:extLst>
            </p:cNvPr>
            <p:cNvSpPr/>
            <p:nvPr/>
          </p:nvSpPr>
          <p:spPr>
            <a:xfrm>
              <a:off x="-8212717" y="1408739"/>
              <a:ext cx="2358017" cy="159486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4" name="Picture 3" descr="A black and white sign with white text&#10;&#10;Description automatically generated">
              <a:extLst>
                <a:ext uri="{FF2B5EF4-FFF2-40B4-BE49-F238E27FC236}">
                  <a16:creationId xmlns:a16="http://schemas.microsoft.com/office/drawing/2014/main" id="{50B1816B-3DEA-61B4-D5CB-230DFC366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327402" y="1454577"/>
              <a:ext cx="2597149" cy="1644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8308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07AAA-4866-B275-48D4-9D9A26EEA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A7F59-C8A6-EC4E-C7A2-F925146A6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93606"/>
            <a:ext cx="4934220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CADE4"/>
                </a:solidFill>
              </a:rPr>
              <a:t>I</a:t>
            </a:r>
            <a:r>
              <a:rPr lang="en-US" dirty="0"/>
              <a:t>  SOLUTION OVERVIEW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5A4FA5-6F9B-5A68-41D2-2D263CBF877C}"/>
              </a:ext>
            </a:extLst>
          </p:cNvPr>
          <p:cNvSpPr/>
          <p:nvPr/>
        </p:nvSpPr>
        <p:spPr>
          <a:xfrm>
            <a:off x="619432" y="727587"/>
            <a:ext cx="275303" cy="1091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39483A1-DAC9-BB97-A100-9074134B8BFB}"/>
              </a:ext>
            </a:extLst>
          </p:cNvPr>
          <p:cNvGrpSpPr/>
          <p:nvPr/>
        </p:nvGrpSpPr>
        <p:grpSpPr>
          <a:xfrm>
            <a:off x="2821700" y="1416480"/>
            <a:ext cx="7453172" cy="5066655"/>
            <a:chOff x="2755153" y="1534468"/>
            <a:chExt cx="7453172" cy="506665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7B951B7-FCE6-DE53-7103-708C6F6DABF6}"/>
                </a:ext>
              </a:extLst>
            </p:cNvPr>
            <p:cNvGrpSpPr/>
            <p:nvPr/>
          </p:nvGrpSpPr>
          <p:grpSpPr>
            <a:xfrm>
              <a:off x="2766682" y="2417310"/>
              <a:ext cx="761746" cy="1053962"/>
              <a:chOff x="1225452" y="1470118"/>
              <a:chExt cx="848021" cy="1173334"/>
            </a:xfrm>
          </p:grpSpPr>
          <p:sp>
            <p:nvSpPr>
              <p:cNvPr id="8" name="웃는 얼굴 7">
                <a:extLst>
                  <a:ext uri="{FF2B5EF4-FFF2-40B4-BE49-F238E27FC236}">
                    <a16:creationId xmlns:a16="http://schemas.microsoft.com/office/drawing/2014/main" id="{9F484252-05DB-58D3-FADF-44B337BA7B05}"/>
                  </a:ext>
                </a:extLst>
              </p:cNvPr>
              <p:cNvSpPr/>
              <p:nvPr/>
            </p:nvSpPr>
            <p:spPr>
              <a:xfrm>
                <a:off x="1314824" y="1470118"/>
                <a:ext cx="711921" cy="711921"/>
              </a:xfrm>
              <a:prstGeom prst="smileyFac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8CACCD-16C6-30E0-39DC-A41869075834}"/>
                  </a:ext>
                </a:extLst>
              </p:cNvPr>
              <p:cNvSpPr txBox="1"/>
              <p:nvPr/>
            </p:nvSpPr>
            <p:spPr>
              <a:xfrm>
                <a:off x="1225452" y="2198026"/>
                <a:ext cx="848021" cy="445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rgbClr val="1CADE4"/>
                    </a:solidFill>
                  </a:rPr>
                  <a:t>Client</a:t>
                </a:r>
                <a:endParaRPr lang="ko-KR" altLang="en-US" sz="2000" dirty="0">
                  <a:solidFill>
                    <a:srgbClr val="1CADE4"/>
                  </a:solidFill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7471A4A-5776-6B69-B129-37692A1F4F03}"/>
                </a:ext>
              </a:extLst>
            </p:cNvPr>
            <p:cNvGrpSpPr/>
            <p:nvPr/>
          </p:nvGrpSpPr>
          <p:grpSpPr>
            <a:xfrm>
              <a:off x="2755153" y="3666165"/>
              <a:ext cx="912814" cy="1053962"/>
              <a:chOff x="1212613" y="2860419"/>
              <a:chExt cx="1016197" cy="1173334"/>
            </a:xfrm>
          </p:grpSpPr>
          <p:sp>
            <p:nvSpPr>
              <p:cNvPr id="11" name="웃는 얼굴 10">
                <a:extLst>
                  <a:ext uri="{FF2B5EF4-FFF2-40B4-BE49-F238E27FC236}">
                    <a16:creationId xmlns:a16="http://schemas.microsoft.com/office/drawing/2014/main" id="{C47A4594-4B4B-BBB8-19AB-FA2EDFEC8A7A}"/>
                  </a:ext>
                </a:extLst>
              </p:cNvPr>
              <p:cNvSpPr/>
              <p:nvPr/>
            </p:nvSpPr>
            <p:spPr>
              <a:xfrm>
                <a:off x="1314824" y="2860419"/>
                <a:ext cx="711921" cy="711921"/>
              </a:xfrm>
              <a:prstGeom prst="smileyFac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BC6D6E-A0D3-2213-B88A-A16BF1C568C5}"/>
                  </a:ext>
                </a:extLst>
              </p:cNvPr>
              <p:cNvSpPr txBox="1"/>
              <p:nvPr/>
            </p:nvSpPr>
            <p:spPr>
              <a:xfrm>
                <a:off x="1212613" y="3588327"/>
                <a:ext cx="1016197" cy="445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accent2"/>
                    </a:solidFill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ko-KR" sz="2000" dirty="0">
                    <a:solidFill>
                      <a:srgbClr val="1CADE4"/>
                    </a:solidFill>
                  </a:rPr>
                  <a:t>Realtor</a:t>
                </a:r>
                <a:endParaRPr lang="ko-KR" altLang="en-US" sz="2000" dirty="0">
                  <a:solidFill>
                    <a:srgbClr val="1CADE4"/>
                  </a:solidFill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C8DE491-8893-A42A-660B-DDCE1C41306D}"/>
                </a:ext>
              </a:extLst>
            </p:cNvPr>
            <p:cNvGrpSpPr/>
            <p:nvPr/>
          </p:nvGrpSpPr>
          <p:grpSpPr>
            <a:xfrm>
              <a:off x="2776348" y="4915021"/>
              <a:ext cx="821059" cy="1053962"/>
              <a:chOff x="1236208" y="4250720"/>
              <a:chExt cx="914050" cy="1173334"/>
            </a:xfrm>
          </p:grpSpPr>
          <p:sp>
            <p:nvSpPr>
              <p:cNvPr id="14" name="웃는 얼굴 13">
                <a:extLst>
                  <a:ext uri="{FF2B5EF4-FFF2-40B4-BE49-F238E27FC236}">
                    <a16:creationId xmlns:a16="http://schemas.microsoft.com/office/drawing/2014/main" id="{C9707462-D52B-7CC0-1CD7-1CA4897022A9}"/>
                  </a:ext>
                </a:extLst>
              </p:cNvPr>
              <p:cNvSpPr/>
              <p:nvPr/>
            </p:nvSpPr>
            <p:spPr>
              <a:xfrm>
                <a:off x="1314824" y="4250720"/>
                <a:ext cx="711921" cy="711921"/>
              </a:xfrm>
              <a:prstGeom prst="smileyFac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CD572E-878E-DDF8-5C1F-B42E474D689F}"/>
                  </a:ext>
                </a:extLst>
              </p:cNvPr>
              <p:cNvSpPr txBox="1"/>
              <p:nvPr/>
            </p:nvSpPr>
            <p:spPr>
              <a:xfrm>
                <a:off x="1236208" y="4978628"/>
                <a:ext cx="914050" cy="445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rgbClr val="1CADE4"/>
                    </a:solidFill>
                  </a:rPr>
                  <a:t>Admin</a:t>
                </a:r>
                <a:endParaRPr lang="ko-KR" altLang="en-US" sz="2000" dirty="0">
                  <a:solidFill>
                    <a:srgbClr val="1CADE4"/>
                  </a:solidFill>
                </a:endParaRPr>
              </a:p>
            </p:txBody>
          </p:sp>
        </p:grp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6D49DEF7-451E-26FF-043D-8240F0337090}"/>
                </a:ext>
              </a:extLst>
            </p:cNvPr>
            <p:cNvSpPr/>
            <p:nvPr/>
          </p:nvSpPr>
          <p:spPr>
            <a:xfrm>
              <a:off x="5088294" y="5282513"/>
              <a:ext cx="2290719" cy="569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Create/edit/delete</a:t>
              </a: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property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8190774-4744-8A32-3EF9-BCE91A4A60A1}"/>
                </a:ext>
              </a:extLst>
            </p:cNvPr>
            <p:cNvSpPr/>
            <p:nvPr/>
          </p:nvSpPr>
          <p:spPr>
            <a:xfrm>
              <a:off x="5088294" y="3783295"/>
              <a:ext cx="2290719" cy="569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Search property</a:t>
              </a: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with a filter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FD4EC01-D20F-D04D-A6D5-DF5E22FDB86B}"/>
                </a:ext>
              </a:extLst>
            </p:cNvPr>
            <p:cNvSpPr/>
            <p:nvPr/>
          </p:nvSpPr>
          <p:spPr>
            <a:xfrm>
              <a:off x="5088294" y="6032123"/>
              <a:ext cx="2290719" cy="569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View/edit/delete</a:t>
              </a: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user’s account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B26DE34-6F32-3C96-8098-AFFAD64055E7}"/>
                </a:ext>
              </a:extLst>
            </p:cNvPr>
            <p:cNvSpPr/>
            <p:nvPr/>
          </p:nvSpPr>
          <p:spPr>
            <a:xfrm>
              <a:off x="5088294" y="1534468"/>
              <a:ext cx="2290719" cy="569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Register account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1DC0CCB-F859-95A1-835A-705238A0F910}"/>
                </a:ext>
              </a:extLst>
            </p:cNvPr>
            <p:cNvSpPr/>
            <p:nvPr/>
          </p:nvSpPr>
          <p:spPr>
            <a:xfrm>
              <a:off x="5088294" y="2284077"/>
              <a:ext cx="2290719" cy="569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Login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24D79E1-9ED3-792C-B799-C1E9CB508886}"/>
                </a:ext>
              </a:extLst>
            </p:cNvPr>
            <p:cNvSpPr/>
            <p:nvPr/>
          </p:nvSpPr>
          <p:spPr>
            <a:xfrm>
              <a:off x="5088294" y="3033686"/>
              <a:ext cx="2290719" cy="569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View all property listings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6E339A39-6F63-43E9-5DD0-F447ECCBB0BC}"/>
                </a:ext>
              </a:extLst>
            </p:cNvPr>
            <p:cNvCxnSpPr>
              <a:cxnSpLocks/>
              <a:stCxn id="8" idx="6"/>
              <a:endCxn id="19" idx="1"/>
            </p:cNvCxnSpPr>
            <p:nvPr/>
          </p:nvCxnSpPr>
          <p:spPr>
            <a:xfrm flipV="1">
              <a:off x="3486459" y="1818968"/>
              <a:ext cx="1601835" cy="918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619B2A4-1EB9-914D-F53A-D20429CDBA9E}"/>
                </a:ext>
              </a:extLst>
            </p:cNvPr>
            <p:cNvCxnSpPr>
              <a:cxnSpLocks/>
              <a:stCxn id="8" idx="6"/>
              <a:endCxn id="20" idx="1"/>
            </p:cNvCxnSpPr>
            <p:nvPr/>
          </p:nvCxnSpPr>
          <p:spPr>
            <a:xfrm flipV="1">
              <a:off x="3486459" y="2568577"/>
              <a:ext cx="1601835" cy="16848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ED93D1C6-545D-98B6-A139-FF79F094CE26}"/>
                </a:ext>
              </a:extLst>
            </p:cNvPr>
            <p:cNvCxnSpPr>
              <a:cxnSpLocks/>
              <a:stCxn id="8" idx="6"/>
              <a:endCxn id="21" idx="1"/>
            </p:cNvCxnSpPr>
            <p:nvPr/>
          </p:nvCxnSpPr>
          <p:spPr>
            <a:xfrm>
              <a:off x="3486459" y="2737059"/>
              <a:ext cx="1601835" cy="5811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4FDB015-0F03-2BA6-9544-7F8222319A91}"/>
                </a:ext>
              </a:extLst>
            </p:cNvPr>
            <p:cNvCxnSpPr>
              <a:cxnSpLocks/>
              <a:stCxn id="11" idx="6"/>
              <a:endCxn id="20" idx="1"/>
            </p:cNvCxnSpPr>
            <p:nvPr/>
          </p:nvCxnSpPr>
          <p:spPr>
            <a:xfrm flipV="1">
              <a:off x="3486459" y="2568577"/>
              <a:ext cx="1601835" cy="141734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0026C69B-0B0F-F6B4-CFFE-6AEEA08BB9BE}"/>
                </a:ext>
              </a:extLst>
            </p:cNvPr>
            <p:cNvCxnSpPr>
              <a:cxnSpLocks/>
              <a:stCxn id="11" idx="6"/>
              <a:endCxn id="21" idx="1"/>
            </p:cNvCxnSpPr>
            <p:nvPr/>
          </p:nvCxnSpPr>
          <p:spPr>
            <a:xfrm flipV="1">
              <a:off x="3486459" y="3318186"/>
              <a:ext cx="1601835" cy="66773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AF374999-EDC0-1F81-225C-20FCBF154B8F}"/>
                </a:ext>
              </a:extLst>
            </p:cNvPr>
            <p:cNvCxnSpPr>
              <a:cxnSpLocks/>
              <a:stCxn id="11" idx="6"/>
              <a:endCxn id="17" idx="1"/>
            </p:cNvCxnSpPr>
            <p:nvPr/>
          </p:nvCxnSpPr>
          <p:spPr>
            <a:xfrm>
              <a:off x="3486459" y="3985917"/>
              <a:ext cx="1601835" cy="8187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8881DDA-00FD-A6A7-001A-8439398901D2}"/>
                </a:ext>
              </a:extLst>
            </p:cNvPr>
            <p:cNvCxnSpPr>
              <a:cxnSpLocks/>
              <a:stCxn id="8" idx="6"/>
              <a:endCxn id="17" idx="1"/>
            </p:cNvCxnSpPr>
            <p:nvPr/>
          </p:nvCxnSpPr>
          <p:spPr>
            <a:xfrm>
              <a:off x="3486459" y="2737059"/>
              <a:ext cx="1601835" cy="1330736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FA6F53D2-C206-C9D5-BFB7-8E0D3760B6B8}"/>
                </a:ext>
              </a:extLst>
            </p:cNvPr>
            <p:cNvCxnSpPr>
              <a:cxnSpLocks/>
              <a:stCxn id="11" idx="6"/>
              <a:endCxn id="16" idx="1"/>
            </p:cNvCxnSpPr>
            <p:nvPr/>
          </p:nvCxnSpPr>
          <p:spPr>
            <a:xfrm>
              <a:off x="3486459" y="3985917"/>
              <a:ext cx="1601835" cy="1581096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60385E02-971B-ADED-63EC-6E95ECDEDD3F}"/>
                </a:ext>
              </a:extLst>
            </p:cNvPr>
            <p:cNvCxnSpPr>
              <a:cxnSpLocks/>
              <a:stCxn id="14" idx="6"/>
              <a:endCxn id="18" idx="1"/>
            </p:cNvCxnSpPr>
            <p:nvPr/>
          </p:nvCxnSpPr>
          <p:spPr>
            <a:xfrm>
              <a:off x="3486459" y="5234775"/>
              <a:ext cx="1601835" cy="108184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B74B9764-2EFE-6BF9-2CAD-AC3664F92A2B}"/>
                </a:ext>
              </a:extLst>
            </p:cNvPr>
            <p:cNvCxnSpPr>
              <a:cxnSpLocks/>
              <a:stCxn id="32" idx="2"/>
              <a:endCxn id="16" idx="3"/>
            </p:cNvCxnSpPr>
            <p:nvPr/>
          </p:nvCxnSpPr>
          <p:spPr>
            <a:xfrm flipH="1">
              <a:off x="7379012" y="5567013"/>
              <a:ext cx="1040544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D59947A-2D1A-5972-089F-343E41BB6EE0}"/>
                </a:ext>
              </a:extLst>
            </p:cNvPr>
            <p:cNvSpPr/>
            <p:nvPr/>
          </p:nvSpPr>
          <p:spPr>
            <a:xfrm>
              <a:off x="8419557" y="5260098"/>
              <a:ext cx="1788768" cy="61383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/>
                <a:t>Upload files</a:t>
              </a:r>
              <a:endParaRPr lang="ko-KR" altLang="en-US" sz="2000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46A57875-E61B-E8EE-5B06-14CCC60BE368}"/>
                </a:ext>
              </a:extLst>
            </p:cNvPr>
            <p:cNvCxnSpPr>
              <a:cxnSpLocks/>
              <a:stCxn id="14" idx="6"/>
              <a:endCxn id="21" idx="1"/>
            </p:cNvCxnSpPr>
            <p:nvPr/>
          </p:nvCxnSpPr>
          <p:spPr>
            <a:xfrm flipV="1">
              <a:off x="3486459" y="3318186"/>
              <a:ext cx="1601835" cy="191658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60578340-58F2-CA04-8790-D20570643406}"/>
                </a:ext>
              </a:extLst>
            </p:cNvPr>
            <p:cNvCxnSpPr>
              <a:cxnSpLocks/>
              <a:stCxn id="14" idx="6"/>
              <a:endCxn id="20" idx="1"/>
            </p:cNvCxnSpPr>
            <p:nvPr/>
          </p:nvCxnSpPr>
          <p:spPr>
            <a:xfrm flipV="1">
              <a:off x="3486459" y="2568577"/>
              <a:ext cx="1601835" cy="266619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C4CB23A3-6113-944A-227D-3771EEA13687}"/>
                </a:ext>
              </a:extLst>
            </p:cNvPr>
            <p:cNvCxnSpPr>
              <a:cxnSpLocks/>
              <a:stCxn id="11" idx="6"/>
              <a:endCxn id="19" idx="1"/>
            </p:cNvCxnSpPr>
            <p:nvPr/>
          </p:nvCxnSpPr>
          <p:spPr>
            <a:xfrm flipV="1">
              <a:off x="3486459" y="1818968"/>
              <a:ext cx="1601835" cy="216694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43C48D7B-888C-78DB-7C22-7D1C3A9A2004}"/>
                </a:ext>
              </a:extLst>
            </p:cNvPr>
            <p:cNvCxnSpPr>
              <a:cxnSpLocks/>
              <a:stCxn id="14" idx="6"/>
              <a:endCxn id="17" idx="1"/>
            </p:cNvCxnSpPr>
            <p:nvPr/>
          </p:nvCxnSpPr>
          <p:spPr>
            <a:xfrm flipV="1">
              <a:off x="3486459" y="4067795"/>
              <a:ext cx="1601835" cy="116698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9EC9720A-CC70-3E95-8F22-EA9A87A144AF}"/>
                </a:ext>
              </a:extLst>
            </p:cNvPr>
            <p:cNvSpPr/>
            <p:nvPr/>
          </p:nvSpPr>
          <p:spPr>
            <a:xfrm>
              <a:off x="5088294" y="4532904"/>
              <a:ext cx="2290719" cy="569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Send Offer</a:t>
              </a: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(by down payment)</a:t>
              </a: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6D19A25-5B59-B50F-10AB-98B8CBB76DD0}"/>
                </a:ext>
              </a:extLst>
            </p:cNvPr>
            <p:cNvCxnSpPr>
              <a:cxnSpLocks/>
              <a:stCxn id="8" idx="6"/>
              <a:endCxn id="37" idx="1"/>
            </p:cNvCxnSpPr>
            <p:nvPr/>
          </p:nvCxnSpPr>
          <p:spPr>
            <a:xfrm>
              <a:off x="3486459" y="2737059"/>
              <a:ext cx="1601835" cy="208034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FB951EA-AA7C-A253-C6A0-6185505E787B}"/>
              </a:ext>
            </a:extLst>
          </p:cNvPr>
          <p:cNvGrpSpPr/>
          <p:nvPr/>
        </p:nvGrpSpPr>
        <p:grpSpPr>
          <a:xfrm>
            <a:off x="11182208" y="6143076"/>
            <a:ext cx="955924" cy="622055"/>
            <a:chOff x="-8327402" y="1408739"/>
            <a:chExt cx="2597149" cy="169006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D09B8D5-47AA-D5B3-3065-842071EC3436}"/>
                </a:ext>
              </a:extLst>
            </p:cNvPr>
            <p:cNvSpPr/>
            <p:nvPr/>
          </p:nvSpPr>
          <p:spPr>
            <a:xfrm>
              <a:off x="-8212717" y="1408739"/>
              <a:ext cx="2358017" cy="159486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6" name="Picture 5" descr="A black and white sign with white text&#10;&#10;Description automatically generated">
              <a:extLst>
                <a:ext uri="{FF2B5EF4-FFF2-40B4-BE49-F238E27FC236}">
                  <a16:creationId xmlns:a16="http://schemas.microsoft.com/office/drawing/2014/main" id="{D225DDA0-3FB3-7481-2C5B-7F947A876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327402" y="1454577"/>
              <a:ext cx="2597149" cy="1644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4188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2E1B8-FDA5-A57C-BF0C-9373CA9ED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08BF0-22FC-B76B-0185-34A99145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93606"/>
            <a:ext cx="8837627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CADE4"/>
                </a:solidFill>
              </a:rPr>
              <a:t>I</a:t>
            </a:r>
            <a:r>
              <a:rPr lang="en-US" dirty="0"/>
              <a:t>  Features for all users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6C62A-AFDE-D425-2431-A6D3E3F757D6}"/>
              </a:ext>
            </a:extLst>
          </p:cNvPr>
          <p:cNvSpPr/>
          <p:nvPr/>
        </p:nvSpPr>
        <p:spPr>
          <a:xfrm>
            <a:off x="619432" y="727587"/>
            <a:ext cx="275303" cy="1091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FC90D91-0B91-3D4A-4474-86E45A289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00" y="1888538"/>
            <a:ext cx="5543796" cy="3862595"/>
          </a:xfrm>
          <a:prstGeom prst="rect">
            <a:avLst/>
          </a:prstGeom>
        </p:spPr>
      </p:pic>
      <p:pic>
        <p:nvPicPr>
          <p:cNvPr id="39" name="그림 3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514E87EA-E48E-32CB-D7CD-9E7633590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054" y="1888538"/>
            <a:ext cx="5683046" cy="338988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BD78135-065E-D6C8-B5F7-D22D3524F986}"/>
              </a:ext>
            </a:extLst>
          </p:cNvPr>
          <p:cNvSpPr txBox="1"/>
          <p:nvPr/>
        </p:nvSpPr>
        <p:spPr>
          <a:xfrm>
            <a:off x="2211004" y="5820703"/>
            <a:ext cx="16755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Registration</a:t>
            </a:r>
            <a:endParaRPr lang="ko-KR" altLang="en-US" sz="25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64CB9F-2EB7-BC66-C36D-31CAECFE1EFE}"/>
              </a:ext>
            </a:extLst>
          </p:cNvPr>
          <p:cNvSpPr txBox="1"/>
          <p:nvPr/>
        </p:nvSpPr>
        <p:spPr>
          <a:xfrm>
            <a:off x="8645414" y="5422307"/>
            <a:ext cx="8563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Login</a:t>
            </a:r>
            <a:endParaRPr lang="ko-KR" altLang="en-US" sz="25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F7EB7F-4F08-A0E5-73EE-1AF10E79113B}"/>
              </a:ext>
            </a:extLst>
          </p:cNvPr>
          <p:cNvGrpSpPr/>
          <p:nvPr/>
        </p:nvGrpSpPr>
        <p:grpSpPr>
          <a:xfrm>
            <a:off x="11182208" y="6143076"/>
            <a:ext cx="955924" cy="622055"/>
            <a:chOff x="-8327402" y="1408739"/>
            <a:chExt cx="2597149" cy="169006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3D3AC0F-5632-21EA-9AD4-9EBC61D52190}"/>
                </a:ext>
              </a:extLst>
            </p:cNvPr>
            <p:cNvSpPr/>
            <p:nvPr/>
          </p:nvSpPr>
          <p:spPr>
            <a:xfrm>
              <a:off x="-8212717" y="1408739"/>
              <a:ext cx="2358017" cy="159486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7" name="Picture 6" descr="A black and white sign with white text&#10;&#10;Description automatically generated">
              <a:extLst>
                <a:ext uri="{FF2B5EF4-FFF2-40B4-BE49-F238E27FC236}">
                  <a16:creationId xmlns:a16="http://schemas.microsoft.com/office/drawing/2014/main" id="{8AB0DE93-859B-F78E-A160-62ADB69EB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327402" y="1454577"/>
              <a:ext cx="2597149" cy="1644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15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74CE1-7C12-D307-D92C-B6C416347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975E1CCD-BDB1-26A7-0AC1-F184BDABA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346" y="1888538"/>
            <a:ext cx="5864179" cy="396239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4BEDD8-9CFD-A767-E547-E67B34553CF6}"/>
              </a:ext>
            </a:extLst>
          </p:cNvPr>
          <p:cNvSpPr/>
          <p:nvPr/>
        </p:nvSpPr>
        <p:spPr>
          <a:xfrm>
            <a:off x="619432" y="727587"/>
            <a:ext cx="275303" cy="1091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웹사이트, 가구이(가) 표시된 사진&#10;&#10;자동 생성된 설명">
            <a:extLst>
              <a:ext uri="{FF2B5EF4-FFF2-40B4-BE49-F238E27FC236}">
                <a16:creationId xmlns:a16="http://schemas.microsoft.com/office/drawing/2014/main" id="{A112775D-9413-CDE7-611F-7E24F4B1F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75" y="1908202"/>
            <a:ext cx="5511786" cy="373625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6886B61-E470-A147-E057-F418EAF6A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93606"/>
            <a:ext cx="8837627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CADE4"/>
                </a:solidFill>
              </a:rPr>
              <a:t>I</a:t>
            </a:r>
            <a:r>
              <a:rPr lang="en-US" dirty="0"/>
              <a:t>  Features for all users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A916E0-5996-64E8-F50B-68480299A0D1}"/>
              </a:ext>
            </a:extLst>
          </p:cNvPr>
          <p:cNvSpPr txBox="1"/>
          <p:nvPr/>
        </p:nvSpPr>
        <p:spPr>
          <a:xfrm>
            <a:off x="2165533" y="5820703"/>
            <a:ext cx="17876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View Listings</a:t>
            </a:r>
            <a:endParaRPr lang="ko-KR" altLang="en-US" sz="2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E8DDC9-CF8A-2BE7-17A7-3A3A47FA4C5E}"/>
              </a:ext>
            </a:extLst>
          </p:cNvPr>
          <p:cNvSpPr txBox="1"/>
          <p:nvPr/>
        </p:nvSpPr>
        <p:spPr>
          <a:xfrm>
            <a:off x="7819745" y="5990406"/>
            <a:ext cx="22733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Search Property</a:t>
            </a:r>
            <a:endParaRPr lang="ko-KR" altLang="en-US" sz="25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1227B83-DC5D-AC7B-A1E4-2C6AC2E2263A}"/>
              </a:ext>
            </a:extLst>
          </p:cNvPr>
          <p:cNvGrpSpPr/>
          <p:nvPr/>
        </p:nvGrpSpPr>
        <p:grpSpPr>
          <a:xfrm>
            <a:off x="11182208" y="6143076"/>
            <a:ext cx="955924" cy="622055"/>
            <a:chOff x="-8327402" y="1408739"/>
            <a:chExt cx="2597149" cy="169006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FBE0728-D8AB-DF5B-0590-E80A13227003}"/>
                </a:ext>
              </a:extLst>
            </p:cNvPr>
            <p:cNvSpPr/>
            <p:nvPr/>
          </p:nvSpPr>
          <p:spPr>
            <a:xfrm>
              <a:off x="-8212717" y="1408739"/>
              <a:ext cx="2358017" cy="159486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7" name="Picture 6" descr="A black and white sign with white text&#10;&#10;Description automatically generated">
              <a:extLst>
                <a:ext uri="{FF2B5EF4-FFF2-40B4-BE49-F238E27FC236}">
                  <a16:creationId xmlns:a16="http://schemas.microsoft.com/office/drawing/2014/main" id="{E3F1E040-B856-AFE2-50A5-637824BEA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327402" y="1454577"/>
              <a:ext cx="2597149" cy="1644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5560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62139-E77C-AF0F-234D-46C3C7C1D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9E11A7-4859-21CD-838F-92537A0F4FDD}"/>
              </a:ext>
            </a:extLst>
          </p:cNvPr>
          <p:cNvSpPr/>
          <p:nvPr/>
        </p:nvSpPr>
        <p:spPr>
          <a:xfrm>
            <a:off x="619432" y="727587"/>
            <a:ext cx="275303" cy="1091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26B84363-A028-26F7-23AA-835C76B14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177" y="1888538"/>
            <a:ext cx="6171646" cy="393521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B6A7014-393A-0C1A-0745-81D7A14A6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93606"/>
            <a:ext cx="8837627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CADE4"/>
                </a:solidFill>
              </a:rPr>
              <a:t>I</a:t>
            </a:r>
            <a:r>
              <a:rPr lang="en-US" dirty="0"/>
              <a:t>  Features for Client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DD3474-7EAF-411A-DECD-23FB7335758C}"/>
              </a:ext>
            </a:extLst>
          </p:cNvPr>
          <p:cNvSpPr txBox="1"/>
          <p:nvPr/>
        </p:nvSpPr>
        <p:spPr>
          <a:xfrm>
            <a:off x="5056260" y="5910038"/>
            <a:ext cx="204421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Down Payment</a:t>
            </a:r>
            <a:endParaRPr lang="ko-KR" altLang="en-US" sz="25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121406-8339-85A5-C30B-A467181A6BF4}"/>
              </a:ext>
            </a:extLst>
          </p:cNvPr>
          <p:cNvGrpSpPr/>
          <p:nvPr/>
        </p:nvGrpSpPr>
        <p:grpSpPr>
          <a:xfrm>
            <a:off x="11182208" y="6143076"/>
            <a:ext cx="955924" cy="622055"/>
            <a:chOff x="-8327402" y="1408739"/>
            <a:chExt cx="2597149" cy="169006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CD35C99-6AD0-2BE8-05F4-E8AADFDF3E6F}"/>
                </a:ext>
              </a:extLst>
            </p:cNvPr>
            <p:cNvSpPr/>
            <p:nvPr/>
          </p:nvSpPr>
          <p:spPr>
            <a:xfrm>
              <a:off x="-8212717" y="1408739"/>
              <a:ext cx="2358017" cy="159486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6" name="Picture 5" descr="A black and white sign with white text&#10;&#10;Description automatically generated">
              <a:extLst>
                <a:ext uri="{FF2B5EF4-FFF2-40B4-BE49-F238E27FC236}">
                  <a16:creationId xmlns:a16="http://schemas.microsoft.com/office/drawing/2014/main" id="{33AD7892-6A08-1A1B-D1FC-0FEE12B35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327402" y="1454577"/>
              <a:ext cx="2597149" cy="1644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085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B84A1-432D-3A53-189D-CF43B3457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0346E5-8F1B-2B41-3169-3A9165334F7B}"/>
              </a:ext>
            </a:extLst>
          </p:cNvPr>
          <p:cNvSpPr/>
          <p:nvPr/>
        </p:nvSpPr>
        <p:spPr>
          <a:xfrm>
            <a:off x="619432" y="727587"/>
            <a:ext cx="275303" cy="1091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D82EDC1A-C759-D776-FBD8-5361D887A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32" y="1908202"/>
            <a:ext cx="5299587" cy="3362470"/>
          </a:xfrm>
          <a:prstGeom prst="rect">
            <a:avLst/>
          </a:prstGeom>
        </p:spPr>
      </p:pic>
      <p:pic>
        <p:nvPicPr>
          <p:cNvPr id="7" name="그림 6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22A3F1C2-1CE4-A915-28E9-804A04450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717" y="1908202"/>
            <a:ext cx="6198351" cy="358963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A50767-C7A4-05C7-88CD-20816A040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93606"/>
            <a:ext cx="8837627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CADE4"/>
                </a:solidFill>
              </a:rPr>
              <a:t>I</a:t>
            </a:r>
            <a:r>
              <a:rPr lang="en-US" dirty="0"/>
              <a:t>  Features for Realtor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C87AB8-CB6E-2BDB-BCF0-6A0414A7A21B}"/>
              </a:ext>
            </a:extLst>
          </p:cNvPr>
          <p:cNvSpPr txBox="1"/>
          <p:nvPr/>
        </p:nvSpPr>
        <p:spPr>
          <a:xfrm>
            <a:off x="1757432" y="5497837"/>
            <a:ext cx="227658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Create Property</a:t>
            </a:r>
            <a:endParaRPr lang="ko-KR" altLang="en-US" sz="2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D426E-6BE1-68B8-2ED2-6F8AEF8EE753}"/>
              </a:ext>
            </a:extLst>
          </p:cNvPr>
          <p:cNvSpPr txBox="1"/>
          <p:nvPr/>
        </p:nvSpPr>
        <p:spPr>
          <a:xfrm>
            <a:off x="7417654" y="5497837"/>
            <a:ext cx="285847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Edit/Delete Property</a:t>
            </a:r>
            <a:endParaRPr lang="ko-KR" altLang="en-US" sz="25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CA353E-E049-B8D8-4B74-10930A2CBADD}"/>
              </a:ext>
            </a:extLst>
          </p:cNvPr>
          <p:cNvGrpSpPr/>
          <p:nvPr/>
        </p:nvGrpSpPr>
        <p:grpSpPr>
          <a:xfrm>
            <a:off x="11182208" y="6143076"/>
            <a:ext cx="955924" cy="622055"/>
            <a:chOff x="-8327402" y="1408739"/>
            <a:chExt cx="2597149" cy="169006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893A9B5-7EAE-C33A-1095-53B1B7196F73}"/>
                </a:ext>
              </a:extLst>
            </p:cNvPr>
            <p:cNvSpPr/>
            <p:nvPr/>
          </p:nvSpPr>
          <p:spPr>
            <a:xfrm>
              <a:off x="-8212717" y="1408739"/>
              <a:ext cx="2358017" cy="159486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6" name="Picture 5" descr="A black and white sign with white text&#10;&#10;Description automatically generated">
              <a:extLst>
                <a:ext uri="{FF2B5EF4-FFF2-40B4-BE49-F238E27FC236}">
                  <a16:creationId xmlns:a16="http://schemas.microsoft.com/office/drawing/2014/main" id="{85669809-F5EC-9954-3267-4720E8F0C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327402" y="1454577"/>
              <a:ext cx="2597149" cy="1644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4547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3AE8B-31CB-8237-757F-DAA2D3E82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03E2BCC-0FB3-215F-F9D6-D4AAB6FC6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490" y="1888537"/>
            <a:ext cx="9153020" cy="393521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546DB7D-7B9E-602C-22F3-DFA714498C3F}"/>
              </a:ext>
            </a:extLst>
          </p:cNvPr>
          <p:cNvSpPr/>
          <p:nvPr/>
        </p:nvSpPr>
        <p:spPr>
          <a:xfrm>
            <a:off x="619432" y="727587"/>
            <a:ext cx="275303" cy="1091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8F9240-36EB-05AC-828C-5FD5B04F5922}"/>
              </a:ext>
            </a:extLst>
          </p:cNvPr>
          <p:cNvSpPr txBox="1">
            <a:spLocks/>
          </p:cNvSpPr>
          <p:nvPr/>
        </p:nvSpPr>
        <p:spPr>
          <a:xfrm>
            <a:off x="1024127" y="93606"/>
            <a:ext cx="8837627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CADE4"/>
                </a:solidFill>
              </a:rPr>
              <a:t>I</a:t>
            </a:r>
            <a:r>
              <a:rPr lang="en-US" dirty="0"/>
              <a:t>  Features for Admin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870C6-662C-1DC1-1919-890917A6422A}"/>
              </a:ext>
            </a:extLst>
          </p:cNvPr>
          <p:cNvSpPr txBox="1"/>
          <p:nvPr/>
        </p:nvSpPr>
        <p:spPr>
          <a:xfrm>
            <a:off x="4941677" y="5880540"/>
            <a:ext cx="23086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Edit/Delete User</a:t>
            </a:r>
            <a:endParaRPr lang="ko-KR" altLang="en-US" sz="25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60D6F97-1ED0-35AD-1486-D97DD1878241}"/>
              </a:ext>
            </a:extLst>
          </p:cNvPr>
          <p:cNvGrpSpPr/>
          <p:nvPr/>
        </p:nvGrpSpPr>
        <p:grpSpPr>
          <a:xfrm>
            <a:off x="11182208" y="6143076"/>
            <a:ext cx="955924" cy="622055"/>
            <a:chOff x="-8327402" y="1408739"/>
            <a:chExt cx="2597149" cy="169006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3A4889B-93FE-AABB-EC79-8CB85AFFB7E9}"/>
                </a:ext>
              </a:extLst>
            </p:cNvPr>
            <p:cNvSpPr/>
            <p:nvPr/>
          </p:nvSpPr>
          <p:spPr>
            <a:xfrm>
              <a:off x="-8212717" y="1408739"/>
              <a:ext cx="2358017" cy="159486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6" name="Picture 5" descr="A black and white sign with white text&#10;&#10;Description automatically generated">
              <a:extLst>
                <a:ext uri="{FF2B5EF4-FFF2-40B4-BE49-F238E27FC236}">
                  <a16:creationId xmlns:a16="http://schemas.microsoft.com/office/drawing/2014/main" id="{4C3CCF53-DE72-AF54-F1FB-45C1C4731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327402" y="1454577"/>
              <a:ext cx="2597149" cy="1644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4151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D0885-AF0E-BB1F-8729-347072F25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FA774-C32A-F106-30D4-DB5B06823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93606"/>
            <a:ext cx="6517214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CADE4"/>
                </a:solidFill>
              </a:rPr>
              <a:t>I</a:t>
            </a:r>
            <a:r>
              <a:rPr lang="en-US" dirty="0"/>
              <a:t>  Roles &amp; Responsibilities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32FB0E-CAA5-51DE-2C71-523D3F3BA6C1}"/>
              </a:ext>
            </a:extLst>
          </p:cNvPr>
          <p:cNvSpPr/>
          <p:nvPr/>
        </p:nvSpPr>
        <p:spPr>
          <a:xfrm>
            <a:off x="619432" y="727587"/>
            <a:ext cx="275303" cy="1091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9270A6-0921-6C66-52EF-787AA93398D3}"/>
              </a:ext>
            </a:extLst>
          </p:cNvPr>
          <p:cNvSpPr/>
          <p:nvPr/>
        </p:nvSpPr>
        <p:spPr>
          <a:xfrm>
            <a:off x="894735" y="2890678"/>
            <a:ext cx="3224982" cy="3077500"/>
          </a:xfrm>
          <a:prstGeom prst="roundRect">
            <a:avLst/>
          </a:prstGeom>
          <a:solidFill>
            <a:prstClr val="white">
              <a:lumMod val="95000"/>
              <a:hueOff val="0"/>
              <a:satOff val="0"/>
              <a:lumOff val="0"/>
              <a:alphaOff val="0"/>
            </a:prstClr>
          </a:solidFill>
          <a:ln>
            <a:noFill/>
          </a:ln>
          <a:effectLst/>
        </p:spPr>
        <p:txBody>
          <a:bodyPr rtlCol="0" anchor="ctr"/>
          <a:lstStyle/>
          <a:p>
            <a:pPr lvl="0">
              <a:lnSpc>
                <a:spcPct val="100000"/>
              </a:lnSpc>
            </a:pPr>
            <a:r>
              <a:rPr lang="en-US" altLang="ko-KR" sz="2500" dirty="0"/>
              <a:t>- Database Setup</a:t>
            </a:r>
          </a:p>
          <a:p>
            <a:pPr lvl="0">
              <a:lnSpc>
                <a:spcPct val="100000"/>
              </a:lnSpc>
            </a:pPr>
            <a:r>
              <a:rPr lang="en-US" altLang="ko-KR" sz="2500" dirty="0"/>
              <a:t>- Home page</a:t>
            </a:r>
          </a:p>
          <a:p>
            <a:pPr lvl="0">
              <a:lnSpc>
                <a:spcPct val="100000"/>
              </a:lnSpc>
            </a:pPr>
            <a:r>
              <a:rPr lang="en-US" altLang="ko-KR" sz="2500" dirty="0"/>
              <a:t>- Navigation Bar</a:t>
            </a:r>
            <a:br>
              <a:rPr lang="en-US" altLang="ko-KR" sz="2500" dirty="0"/>
            </a:br>
            <a:r>
              <a:rPr lang="en-US" altLang="ko-KR" sz="2500" dirty="0"/>
              <a:t>- Login page</a:t>
            </a:r>
          </a:p>
          <a:p>
            <a:pPr lvl="0">
              <a:lnSpc>
                <a:spcPct val="100000"/>
              </a:lnSpc>
            </a:pPr>
            <a:r>
              <a:rPr lang="en-US" altLang="ko-KR" sz="2500" dirty="0"/>
              <a:t>- Registration page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A058ACC-9520-3BA6-82E9-E8D62B025C3F}"/>
              </a:ext>
            </a:extLst>
          </p:cNvPr>
          <p:cNvSpPr/>
          <p:nvPr/>
        </p:nvSpPr>
        <p:spPr>
          <a:xfrm>
            <a:off x="4571999" y="2890678"/>
            <a:ext cx="3224982" cy="3077500"/>
          </a:xfrm>
          <a:prstGeom prst="roundRect">
            <a:avLst/>
          </a:prstGeom>
          <a:solidFill>
            <a:prstClr val="white">
              <a:lumMod val="95000"/>
              <a:hueOff val="0"/>
              <a:satOff val="0"/>
              <a:lumOff val="0"/>
              <a:alphaOff val="0"/>
            </a:prstClr>
          </a:solidFill>
          <a:ln>
            <a:noFill/>
          </a:ln>
          <a:effectLst/>
        </p:spPr>
        <p:txBody>
          <a:bodyPr rtlCol="0" anchor="ctr"/>
          <a:lstStyle/>
          <a:p>
            <a:pPr lvl="0">
              <a:lnSpc>
                <a:spcPct val="100000"/>
              </a:lnSpc>
            </a:pPr>
            <a:r>
              <a:rPr lang="en-US" altLang="ko-KR" sz="2500" dirty="0"/>
              <a:t>- Listings page</a:t>
            </a:r>
          </a:p>
          <a:p>
            <a:pPr lvl="0">
              <a:lnSpc>
                <a:spcPct val="100000"/>
              </a:lnSpc>
            </a:pPr>
            <a:r>
              <a:rPr lang="en-US" altLang="ko-KR" sz="2500" dirty="0"/>
              <a:t>- Property page</a:t>
            </a:r>
          </a:p>
          <a:p>
            <a:pPr lvl="0">
              <a:lnSpc>
                <a:spcPct val="100000"/>
              </a:lnSpc>
            </a:pPr>
            <a:r>
              <a:rPr lang="en-US" altLang="ko-KR" sz="2500" dirty="0"/>
              <a:t>- Create/edit  </a:t>
            </a:r>
          </a:p>
          <a:p>
            <a:pPr lvl="0">
              <a:lnSpc>
                <a:spcPct val="100000"/>
              </a:lnSpc>
            </a:pPr>
            <a:r>
              <a:rPr lang="en-US" altLang="ko-KR" sz="2500" dirty="0"/>
              <a:t>  property page</a:t>
            </a:r>
          </a:p>
          <a:p>
            <a:pPr lvl="0">
              <a:lnSpc>
                <a:spcPct val="100000"/>
              </a:lnSpc>
            </a:pPr>
            <a:r>
              <a:rPr lang="en-US" altLang="ko-KR" sz="2500" dirty="0"/>
              <a:t>- Admin page</a:t>
            </a:r>
          </a:p>
          <a:p>
            <a:pPr lvl="0">
              <a:lnSpc>
                <a:spcPct val="100000"/>
              </a:lnSpc>
            </a:pPr>
            <a:r>
              <a:rPr lang="en-US" altLang="ko-KR" sz="2500" dirty="0"/>
              <a:t>- Edit user page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93A962D-1C34-A62E-22E5-CF79B9D165BC}"/>
              </a:ext>
            </a:extLst>
          </p:cNvPr>
          <p:cNvGrpSpPr/>
          <p:nvPr/>
        </p:nvGrpSpPr>
        <p:grpSpPr>
          <a:xfrm>
            <a:off x="1994104" y="1774518"/>
            <a:ext cx="1026243" cy="1038952"/>
            <a:chOff x="1884645" y="1499221"/>
            <a:chExt cx="1026243" cy="1038952"/>
          </a:xfrm>
        </p:grpSpPr>
        <p:sp>
          <p:nvSpPr>
            <p:cNvPr id="16" name="웃는 얼굴 15">
              <a:extLst>
                <a:ext uri="{FF2B5EF4-FFF2-40B4-BE49-F238E27FC236}">
                  <a16:creationId xmlns:a16="http://schemas.microsoft.com/office/drawing/2014/main" id="{688D05DF-B083-C2A4-C981-9D0B740FF0F9}"/>
                </a:ext>
              </a:extLst>
            </p:cNvPr>
            <p:cNvSpPr/>
            <p:nvPr/>
          </p:nvSpPr>
          <p:spPr>
            <a:xfrm>
              <a:off x="2078020" y="1499221"/>
              <a:ext cx="639493" cy="639493"/>
            </a:xfrm>
            <a:prstGeom prst="smileyFac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74B557-6129-A0BB-C2A1-118F22B3AB46}"/>
                </a:ext>
              </a:extLst>
            </p:cNvPr>
            <p:cNvSpPr txBox="1"/>
            <p:nvPr/>
          </p:nvSpPr>
          <p:spPr>
            <a:xfrm>
              <a:off x="1884645" y="2061119"/>
              <a:ext cx="102624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>
                  <a:solidFill>
                    <a:srgbClr val="1CADE4"/>
                  </a:solidFill>
                </a:rPr>
                <a:t>Karina</a:t>
              </a:r>
              <a:endParaRPr lang="ko-KR" altLang="en-US" sz="2500" dirty="0">
                <a:solidFill>
                  <a:srgbClr val="1CADE4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1DBB351-0EB1-5B39-859C-541CE0A45495}"/>
              </a:ext>
            </a:extLst>
          </p:cNvPr>
          <p:cNvGrpSpPr/>
          <p:nvPr/>
        </p:nvGrpSpPr>
        <p:grpSpPr>
          <a:xfrm>
            <a:off x="5496641" y="1774518"/>
            <a:ext cx="1375698" cy="1038952"/>
            <a:chOff x="5671368" y="1450059"/>
            <a:chExt cx="1375698" cy="1038952"/>
          </a:xfrm>
        </p:grpSpPr>
        <p:sp>
          <p:nvSpPr>
            <p:cNvPr id="20" name="웃는 얼굴 19">
              <a:extLst>
                <a:ext uri="{FF2B5EF4-FFF2-40B4-BE49-F238E27FC236}">
                  <a16:creationId xmlns:a16="http://schemas.microsoft.com/office/drawing/2014/main" id="{CCE2DA32-7BE5-CE6C-8F65-DDFB623A1D7A}"/>
                </a:ext>
              </a:extLst>
            </p:cNvPr>
            <p:cNvSpPr/>
            <p:nvPr/>
          </p:nvSpPr>
          <p:spPr>
            <a:xfrm>
              <a:off x="6047486" y="1450059"/>
              <a:ext cx="639493" cy="639493"/>
            </a:xfrm>
            <a:prstGeom prst="smileyFac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3F0CAC-FF3F-5350-5ECF-35F58A72289E}"/>
                </a:ext>
              </a:extLst>
            </p:cNvPr>
            <p:cNvSpPr txBox="1"/>
            <p:nvPr/>
          </p:nvSpPr>
          <p:spPr>
            <a:xfrm>
              <a:off x="5671368" y="2011957"/>
              <a:ext cx="137569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>
                  <a:solidFill>
                    <a:srgbClr val="1CADE4"/>
                  </a:solidFill>
                </a:rPr>
                <a:t>Bo Kyung</a:t>
              </a:r>
              <a:endParaRPr lang="ko-KR" altLang="en-US" sz="2500" dirty="0">
                <a:solidFill>
                  <a:srgbClr val="1CADE4"/>
                </a:solidFill>
              </a:endParaRPr>
            </a:p>
          </p:txBody>
        </p:sp>
      </p:grpSp>
      <p:sp>
        <p:nvSpPr>
          <p:cNvPr id="24" name="웃는 얼굴 23">
            <a:extLst>
              <a:ext uri="{FF2B5EF4-FFF2-40B4-BE49-F238E27FC236}">
                <a16:creationId xmlns:a16="http://schemas.microsoft.com/office/drawing/2014/main" id="{3FB10DCC-54FE-B1D3-EFAA-240BF4720F37}"/>
              </a:ext>
            </a:extLst>
          </p:cNvPr>
          <p:cNvSpPr/>
          <p:nvPr/>
        </p:nvSpPr>
        <p:spPr>
          <a:xfrm>
            <a:off x="9542007" y="1774518"/>
            <a:ext cx="639493" cy="639493"/>
          </a:xfrm>
          <a:prstGeom prst="smileyFac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3E071E-2220-2E19-B9A2-17E77657C88B}"/>
              </a:ext>
            </a:extLst>
          </p:cNvPr>
          <p:cNvSpPr txBox="1"/>
          <p:nvPr/>
        </p:nvSpPr>
        <p:spPr>
          <a:xfrm>
            <a:off x="9487291" y="2336416"/>
            <a:ext cx="74892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rgbClr val="1CADE4"/>
                </a:solidFill>
              </a:rPr>
              <a:t>Xing</a:t>
            </a:r>
            <a:endParaRPr lang="ko-KR" altLang="en-US" sz="2500" dirty="0">
              <a:solidFill>
                <a:srgbClr val="1CADE4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393B310-B0D1-8C72-AF40-43F52E370267}"/>
              </a:ext>
            </a:extLst>
          </p:cNvPr>
          <p:cNvSpPr/>
          <p:nvPr/>
        </p:nvSpPr>
        <p:spPr>
          <a:xfrm>
            <a:off x="8249263" y="2890678"/>
            <a:ext cx="3224982" cy="3077500"/>
          </a:xfrm>
          <a:prstGeom prst="roundRect">
            <a:avLst/>
          </a:prstGeom>
          <a:solidFill>
            <a:prstClr val="white">
              <a:lumMod val="95000"/>
              <a:hueOff val="0"/>
              <a:satOff val="0"/>
              <a:lumOff val="0"/>
              <a:alphaOff val="0"/>
            </a:prstClr>
          </a:solidFill>
          <a:ln>
            <a:noFill/>
          </a:ln>
          <a:effectLst/>
        </p:spPr>
        <p:txBody>
          <a:bodyPr rtlCol="0" anchor="ctr"/>
          <a:lstStyle/>
          <a:p>
            <a:pPr lvl="0">
              <a:lnSpc>
                <a:spcPct val="100000"/>
              </a:lnSpc>
            </a:pPr>
            <a:r>
              <a:rPr lang="en-US" altLang="ko-KR" sz="2500" dirty="0"/>
              <a:t>- Search page</a:t>
            </a:r>
          </a:p>
          <a:p>
            <a:pPr lvl="0">
              <a:lnSpc>
                <a:spcPct val="100000"/>
              </a:lnSpc>
            </a:pPr>
            <a:r>
              <a:rPr lang="en-US" altLang="ko-KR" sz="2500" dirty="0"/>
              <a:t>- Payment function</a:t>
            </a:r>
          </a:p>
          <a:p>
            <a:pPr lvl="0">
              <a:lnSpc>
                <a:spcPct val="100000"/>
              </a:lnSpc>
            </a:pPr>
            <a:r>
              <a:rPr lang="en-US" altLang="ko-KR" sz="2500" dirty="0"/>
              <a:t>- File upload function</a:t>
            </a:r>
          </a:p>
          <a:p>
            <a:pPr lvl="0">
              <a:lnSpc>
                <a:spcPct val="100000"/>
              </a:lnSpc>
            </a:pPr>
            <a:r>
              <a:rPr lang="en-US" altLang="ko-KR" sz="2500" dirty="0"/>
              <a:t>  for property page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B39A79-ADAE-CBAD-7AC4-B86B16BD8F8B}"/>
              </a:ext>
            </a:extLst>
          </p:cNvPr>
          <p:cNvGrpSpPr/>
          <p:nvPr/>
        </p:nvGrpSpPr>
        <p:grpSpPr>
          <a:xfrm>
            <a:off x="11182208" y="6143076"/>
            <a:ext cx="955924" cy="622055"/>
            <a:chOff x="-8327402" y="1408739"/>
            <a:chExt cx="2597149" cy="169006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BA9179F-A514-F59D-D393-384FFBF1D233}"/>
                </a:ext>
              </a:extLst>
            </p:cNvPr>
            <p:cNvSpPr/>
            <p:nvPr/>
          </p:nvSpPr>
          <p:spPr>
            <a:xfrm>
              <a:off x="-8212717" y="1408739"/>
              <a:ext cx="2358017" cy="159486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7" name="Picture 6" descr="A black and white sign with white text&#10;&#10;Description automatically generated">
              <a:extLst>
                <a:ext uri="{FF2B5EF4-FFF2-40B4-BE49-F238E27FC236}">
                  <a16:creationId xmlns:a16="http://schemas.microsoft.com/office/drawing/2014/main" id="{B13BBC8F-7637-BCD2-E007-4B8D16D60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327402" y="1454577"/>
              <a:ext cx="2597149" cy="1644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8367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2433</TotalTime>
  <Words>607</Words>
  <Application>Microsoft Office PowerPoint</Application>
  <PresentationFormat>Widescreen</PresentationFormat>
  <Paragraphs>139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Consolas</vt:lpstr>
      <vt:lpstr>Söhne</vt:lpstr>
      <vt:lpstr>Tw Cen MT</vt:lpstr>
      <vt:lpstr>Tw Cen MT Condensed</vt:lpstr>
      <vt:lpstr>Wingdings 3</vt:lpstr>
      <vt:lpstr>Integral</vt:lpstr>
      <vt:lpstr>PowerPoint Presentation</vt:lpstr>
      <vt:lpstr>I  BACKGROUND</vt:lpstr>
      <vt:lpstr>I  SOLUTION OVERVIEW</vt:lpstr>
      <vt:lpstr>I  Features for all users</vt:lpstr>
      <vt:lpstr>I  Features for all users</vt:lpstr>
      <vt:lpstr>I  Features for Client</vt:lpstr>
      <vt:lpstr>I  Features for Realtor</vt:lpstr>
      <vt:lpstr>PowerPoint Presentation</vt:lpstr>
      <vt:lpstr>I  Roles &amp; Responsibilities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 P</dc:creator>
  <cp:lastModifiedBy>K P</cp:lastModifiedBy>
  <cp:revision>31</cp:revision>
  <dcterms:created xsi:type="dcterms:W3CDTF">2024-01-22T16:11:01Z</dcterms:created>
  <dcterms:modified xsi:type="dcterms:W3CDTF">2024-02-05T13:58:52Z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